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3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34"/>
  </p:notesMasterIdLst>
  <p:sldIdLst>
    <p:sldId id="256" r:id="rId2"/>
    <p:sldId id="311" r:id="rId3"/>
    <p:sldId id="279" r:id="rId4"/>
    <p:sldId id="265" r:id="rId5"/>
    <p:sldId id="264" r:id="rId6"/>
    <p:sldId id="267" r:id="rId7"/>
    <p:sldId id="269" r:id="rId8"/>
    <p:sldId id="270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66" r:id="rId17"/>
    <p:sldId id="257" r:id="rId18"/>
    <p:sldId id="258" r:id="rId19"/>
    <p:sldId id="259" r:id="rId20"/>
    <p:sldId id="260" r:id="rId21"/>
    <p:sldId id="280" r:id="rId22"/>
    <p:sldId id="282" r:id="rId23"/>
    <p:sldId id="283" r:id="rId24"/>
    <p:sldId id="284" r:id="rId25"/>
    <p:sldId id="309" r:id="rId26"/>
    <p:sldId id="295" r:id="rId27"/>
    <p:sldId id="300" r:id="rId28"/>
    <p:sldId id="271" r:id="rId29"/>
    <p:sldId id="310" r:id="rId30"/>
    <p:sldId id="293" r:id="rId31"/>
    <p:sldId id="281" r:id="rId32"/>
    <p:sldId id="263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133">
          <p15:clr>
            <a:srgbClr val="A4A3A4"/>
          </p15:clr>
        </p15:guide>
        <p15:guide id="2" orient="horz" pos="3929">
          <p15:clr>
            <a:srgbClr val="A4A3A4"/>
          </p15:clr>
        </p15:guide>
        <p15:guide id="3" orient="horz" pos="1661">
          <p15:clr>
            <a:srgbClr val="A4A3A4"/>
          </p15:clr>
        </p15:guide>
        <p15:guide id="4" orient="horz" pos="1117">
          <p15:clr>
            <a:srgbClr val="A4A3A4"/>
          </p15:clr>
        </p15:guide>
        <p15:guide id="5" orient="horz" pos="3249">
          <p15:clr>
            <a:srgbClr val="A4A3A4"/>
          </p15:clr>
        </p15:guide>
        <p15:guide id="6" orient="horz" pos="3385">
          <p15:clr>
            <a:srgbClr val="A4A3A4"/>
          </p15:clr>
        </p15:guide>
        <p15:guide id="7" orient="horz" pos="890">
          <p15:clr>
            <a:srgbClr val="A4A3A4"/>
          </p15:clr>
        </p15:guide>
        <p15:guide id="8" pos="816">
          <p15:clr>
            <a:srgbClr val="A4A3A4"/>
          </p15:clr>
        </p15:guide>
        <p15:guide id="9" pos="7287">
          <p15:clr>
            <a:srgbClr val="A4A3A4"/>
          </p15:clr>
        </p15:guide>
        <p15:guide id="10" pos="3961">
          <p15:clr>
            <a:srgbClr val="A4A3A4"/>
          </p15:clr>
        </p15:guide>
        <p15:guide id="11" pos="414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277"/>
    <a:srgbClr val="3E85BF"/>
    <a:srgbClr val="3293CC"/>
    <a:srgbClr val="D60093"/>
    <a:srgbClr val="0079C0"/>
    <a:srgbClr val="0349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814" autoAdjust="0"/>
  </p:normalViewPr>
  <p:slideViewPr>
    <p:cSldViewPr snapToGrid="0">
      <p:cViewPr>
        <p:scale>
          <a:sx n="100" d="100"/>
          <a:sy n="100" d="100"/>
        </p:scale>
        <p:origin x="744" y="684"/>
      </p:cViewPr>
      <p:guideLst>
        <p:guide orient="horz" pos="4133"/>
        <p:guide orient="horz" pos="3929"/>
        <p:guide orient="horz" pos="1661"/>
        <p:guide orient="horz" pos="1117"/>
        <p:guide orient="horz" pos="3249"/>
        <p:guide orient="horz" pos="3385"/>
        <p:guide orient="horz" pos="890"/>
        <p:guide pos="816"/>
        <p:guide pos="7287"/>
        <p:guide pos="3961"/>
        <p:guide pos="41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>
                <a:solidFill>
                  <a:schemeClr val="tx1"/>
                </a:solidFill>
                <a:latin typeface="Droid Sans"/>
              </a:rPr>
              <a:t>Todesfälle</a:t>
            </a:r>
            <a:r>
              <a:rPr lang="en-US" baseline="0" dirty="0">
                <a:solidFill>
                  <a:schemeClr val="tx1"/>
                </a:solidFill>
                <a:latin typeface="Droid Sans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Droid Sans"/>
              </a:rPr>
              <a:t>Insgesamt</a:t>
            </a:r>
            <a:endParaRPr lang="en-US" dirty="0">
              <a:solidFill>
                <a:schemeClr val="tx1"/>
              </a:solidFill>
              <a:latin typeface="Droid San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2"/>
          <c:order val="2"/>
          <c:tx>
            <c:strRef>
              <c:f>Tabelle1!$D$1</c:f>
              <c:strCache>
                <c:ptCount val="1"/>
                <c:pt idx="0">
                  <c:v>Insgesamt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numRef>
              <c:f>Tabelle1!$A$2:$A$32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Tabelle1!$D$2:$D$32</c:f>
              <c:numCache>
                <c:formatCode>General</c:formatCode>
                <c:ptCount val="31"/>
                <c:pt idx="0">
                  <c:v>921445</c:v>
                </c:pt>
                <c:pt idx="1">
                  <c:v>911245</c:v>
                </c:pt>
                <c:pt idx="2">
                  <c:v>885443</c:v>
                </c:pt>
                <c:pt idx="3">
                  <c:v>897270</c:v>
                </c:pt>
                <c:pt idx="4">
                  <c:v>884661</c:v>
                </c:pt>
                <c:pt idx="5">
                  <c:v>884588</c:v>
                </c:pt>
                <c:pt idx="6">
                  <c:v>882843</c:v>
                </c:pt>
                <c:pt idx="7">
                  <c:v>860389</c:v>
                </c:pt>
                <c:pt idx="8">
                  <c:v>852382</c:v>
                </c:pt>
                <c:pt idx="9">
                  <c:v>846330</c:v>
                </c:pt>
                <c:pt idx="10">
                  <c:v>838797</c:v>
                </c:pt>
                <c:pt idx="11">
                  <c:v>828541</c:v>
                </c:pt>
                <c:pt idx="12">
                  <c:v>841686</c:v>
                </c:pt>
                <c:pt idx="13">
                  <c:v>853946</c:v>
                </c:pt>
                <c:pt idx="14">
                  <c:v>818271</c:v>
                </c:pt>
                <c:pt idx="15">
                  <c:v>830227</c:v>
                </c:pt>
                <c:pt idx="16">
                  <c:v>821627</c:v>
                </c:pt>
                <c:pt idx="17">
                  <c:v>827155</c:v>
                </c:pt>
                <c:pt idx="18">
                  <c:v>844439</c:v>
                </c:pt>
                <c:pt idx="19">
                  <c:v>854544</c:v>
                </c:pt>
                <c:pt idx="20">
                  <c:v>858768</c:v>
                </c:pt>
                <c:pt idx="21">
                  <c:v>852328</c:v>
                </c:pt>
                <c:pt idx="22">
                  <c:v>869582</c:v>
                </c:pt>
                <c:pt idx="23">
                  <c:v>893825</c:v>
                </c:pt>
                <c:pt idx="24">
                  <c:v>868356</c:v>
                </c:pt>
                <c:pt idx="25">
                  <c:v>925200</c:v>
                </c:pt>
                <c:pt idx="26">
                  <c:v>910902</c:v>
                </c:pt>
                <c:pt idx="27">
                  <c:v>932272</c:v>
                </c:pt>
                <c:pt idx="28">
                  <c:v>954874</c:v>
                </c:pt>
                <c:pt idx="29">
                  <c:v>939520</c:v>
                </c:pt>
                <c:pt idx="30">
                  <c:v>985572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7E-4C05-A331-815770E4BF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60208719"/>
        <c:axId val="1060210383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Tabelle1!$B$1</c15:sqref>
                        </c15:formulaRef>
                      </c:ext>
                    </c:extLst>
                    <c:strCache>
                      <c:ptCount val="1"/>
                      <c:pt idx="0">
                        <c:v>männlich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cat>
                  <c:numRef>
                    <c:extLst>
                      <c:ext uri="{02D57815-91ED-43cb-92C2-25804820EDAC}">
                        <c15:formulaRef>
                          <c15:sqref>Tabelle1!$A$2:$A$32</c15:sqref>
                        </c15:formulaRef>
                      </c:ext>
                    </c:extLst>
                    <c:numCache>
                      <c:formatCode>General</c:formatCode>
                      <c:ptCount val="31"/>
                      <c:pt idx="0">
                        <c:v>1990</c:v>
                      </c:pt>
                      <c:pt idx="1">
                        <c:v>1991</c:v>
                      </c:pt>
                      <c:pt idx="2">
                        <c:v>1992</c:v>
                      </c:pt>
                      <c:pt idx="3">
                        <c:v>1993</c:v>
                      </c:pt>
                      <c:pt idx="4">
                        <c:v>1994</c:v>
                      </c:pt>
                      <c:pt idx="5">
                        <c:v>1995</c:v>
                      </c:pt>
                      <c:pt idx="6">
                        <c:v>1996</c:v>
                      </c:pt>
                      <c:pt idx="7">
                        <c:v>1997</c:v>
                      </c:pt>
                      <c:pt idx="8">
                        <c:v>1998</c:v>
                      </c:pt>
                      <c:pt idx="9">
                        <c:v>1999</c:v>
                      </c:pt>
                      <c:pt idx="10">
                        <c:v>2000</c:v>
                      </c:pt>
                      <c:pt idx="11">
                        <c:v>2001</c:v>
                      </c:pt>
                      <c:pt idx="12">
                        <c:v>2002</c:v>
                      </c:pt>
                      <c:pt idx="13">
                        <c:v>2003</c:v>
                      </c:pt>
                      <c:pt idx="14">
                        <c:v>2004</c:v>
                      </c:pt>
                      <c:pt idx="15">
                        <c:v>2005</c:v>
                      </c:pt>
                      <c:pt idx="16">
                        <c:v>2006</c:v>
                      </c:pt>
                      <c:pt idx="17">
                        <c:v>2007</c:v>
                      </c:pt>
                      <c:pt idx="18">
                        <c:v>2008</c:v>
                      </c:pt>
                      <c:pt idx="19">
                        <c:v>2009</c:v>
                      </c:pt>
                      <c:pt idx="20">
                        <c:v>2010</c:v>
                      </c:pt>
                      <c:pt idx="21">
                        <c:v>2011</c:v>
                      </c:pt>
                      <c:pt idx="22">
                        <c:v>2012</c:v>
                      </c:pt>
                      <c:pt idx="23">
                        <c:v>2013</c:v>
                      </c:pt>
                      <c:pt idx="24">
                        <c:v>2014</c:v>
                      </c:pt>
                      <c:pt idx="25">
                        <c:v>2015</c:v>
                      </c:pt>
                      <c:pt idx="26">
                        <c:v>2016</c:v>
                      </c:pt>
                      <c:pt idx="27">
                        <c:v>2017</c:v>
                      </c:pt>
                      <c:pt idx="28">
                        <c:v>2018</c:v>
                      </c:pt>
                      <c:pt idx="29">
                        <c:v>2019</c:v>
                      </c:pt>
                      <c:pt idx="30">
                        <c:v>2020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Tabelle1!$B$2:$B$32</c15:sqref>
                        </c15:formulaRef>
                      </c:ext>
                    </c:extLst>
                    <c:numCache>
                      <c:formatCode>General</c:formatCode>
                      <c:ptCount val="31"/>
                      <c:pt idx="0">
                        <c:v>425093</c:v>
                      </c:pt>
                      <c:pt idx="1">
                        <c:v>421818</c:v>
                      </c:pt>
                      <c:pt idx="2">
                        <c:v>410583</c:v>
                      </c:pt>
                      <c:pt idx="3">
                        <c:v>415874</c:v>
                      </c:pt>
                      <c:pt idx="4">
                        <c:v>409375</c:v>
                      </c:pt>
                      <c:pt idx="5">
                        <c:v>410663</c:v>
                      </c:pt>
                      <c:pt idx="6">
                        <c:v>408082</c:v>
                      </c:pt>
                      <c:pt idx="7">
                        <c:v>398313</c:v>
                      </c:pt>
                      <c:pt idx="8">
                        <c:v>393443</c:v>
                      </c:pt>
                      <c:pt idx="9">
                        <c:v>390742</c:v>
                      </c:pt>
                      <c:pt idx="10">
                        <c:v>388981</c:v>
                      </c:pt>
                      <c:pt idx="11">
                        <c:v>383887</c:v>
                      </c:pt>
                      <c:pt idx="12">
                        <c:v>389116</c:v>
                      </c:pt>
                      <c:pt idx="13">
                        <c:v>396270</c:v>
                      </c:pt>
                      <c:pt idx="14">
                        <c:v>383388</c:v>
                      </c:pt>
                      <c:pt idx="15">
                        <c:v>388554</c:v>
                      </c:pt>
                      <c:pt idx="16">
                        <c:v>385940</c:v>
                      </c:pt>
                      <c:pt idx="17">
                        <c:v>391139</c:v>
                      </c:pt>
                      <c:pt idx="18">
                        <c:v>397651</c:v>
                      </c:pt>
                      <c:pt idx="19">
                        <c:v>404969</c:v>
                      </c:pt>
                      <c:pt idx="20">
                        <c:v>409022</c:v>
                      </c:pt>
                      <c:pt idx="21">
                        <c:v>407628</c:v>
                      </c:pt>
                      <c:pt idx="22">
                        <c:v>416423</c:v>
                      </c:pt>
                      <c:pt idx="23">
                        <c:v>429645</c:v>
                      </c:pt>
                      <c:pt idx="24">
                        <c:v>422225</c:v>
                      </c:pt>
                      <c:pt idx="25">
                        <c:v>449512</c:v>
                      </c:pt>
                      <c:pt idx="26">
                        <c:v>448304</c:v>
                      </c:pt>
                      <c:pt idx="27">
                        <c:v>457756</c:v>
                      </c:pt>
                      <c:pt idx="28">
                        <c:v>470032</c:v>
                      </c:pt>
                      <c:pt idx="29">
                        <c:v>465885</c:v>
                      </c:pt>
                      <c:pt idx="30">
                        <c:v>492797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0-FA7E-4C05-A331-815770E4BF7A}"/>
                  </c:ext>
                </c:extLst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Tabelle1!$C$1</c15:sqref>
                        </c15:formulaRef>
                      </c:ext>
                    </c:extLst>
                    <c:strCache>
                      <c:ptCount val="1"/>
                      <c:pt idx="0">
                        <c:v>weiblich</c:v>
                      </c:pt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Tabelle1!$A$2:$A$32</c15:sqref>
                        </c15:formulaRef>
                      </c:ext>
                    </c:extLst>
                    <c:numCache>
                      <c:formatCode>General</c:formatCode>
                      <c:ptCount val="31"/>
                      <c:pt idx="0">
                        <c:v>1990</c:v>
                      </c:pt>
                      <c:pt idx="1">
                        <c:v>1991</c:v>
                      </c:pt>
                      <c:pt idx="2">
                        <c:v>1992</c:v>
                      </c:pt>
                      <c:pt idx="3">
                        <c:v>1993</c:v>
                      </c:pt>
                      <c:pt idx="4">
                        <c:v>1994</c:v>
                      </c:pt>
                      <c:pt idx="5">
                        <c:v>1995</c:v>
                      </c:pt>
                      <c:pt idx="6">
                        <c:v>1996</c:v>
                      </c:pt>
                      <c:pt idx="7">
                        <c:v>1997</c:v>
                      </c:pt>
                      <c:pt idx="8">
                        <c:v>1998</c:v>
                      </c:pt>
                      <c:pt idx="9">
                        <c:v>1999</c:v>
                      </c:pt>
                      <c:pt idx="10">
                        <c:v>2000</c:v>
                      </c:pt>
                      <c:pt idx="11">
                        <c:v>2001</c:v>
                      </c:pt>
                      <c:pt idx="12">
                        <c:v>2002</c:v>
                      </c:pt>
                      <c:pt idx="13">
                        <c:v>2003</c:v>
                      </c:pt>
                      <c:pt idx="14">
                        <c:v>2004</c:v>
                      </c:pt>
                      <c:pt idx="15">
                        <c:v>2005</c:v>
                      </c:pt>
                      <c:pt idx="16">
                        <c:v>2006</c:v>
                      </c:pt>
                      <c:pt idx="17">
                        <c:v>2007</c:v>
                      </c:pt>
                      <c:pt idx="18">
                        <c:v>2008</c:v>
                      </c:pt>
                      <c:pt idx="19">
                        <c:v>2009</c:v>
                      </c:pt>
                      <c:pt idx="20">
                        <c:v>2010</c:v>
                      </c:pt>
                      <c:pt idx="21">
                        <c:v>2011</c:v>
                      </c:pt>
                      <c:pt idx="22">
                        <c:v>2012</c:v>
                      </c:pt>
                      <c:pt idx="23">
                        <c:v>2013</c:v>
                      </c:pt>
                      <c:pt idx="24">
                        <c:v>2014</c:v>
                      </c:pt>
                      <c:pt idx="25">
                        <c:v>2015</c:v>
                      </c:pt>
                      <c:pt idx="26">
                        <c:v>2016</c:v>
                      </c:pt>
                      <c:pt idx="27">
                        <c:v>2017</c:v>
                      </c:pt>
                      <c:pt idx="28">
                        <c:v>2018</c:v>
                      </c:pt>
                      <c:pt idx="29">
                        <c:v>2019</c:v>
                      </c:pt>
                      <c:pt idx="30">
                        <c:v>2020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Tabelle1!$C$2:$C$32</c15:sqref>
                        </c15:formulaRef>
                      </c:ext>
                    </c:extLst>
                    <c:numCache>
                      <c:formatCode>General</c:formatCode>
                      <c:ptCount val="31"/>
                      <c:pt idx="0">
                        <c:v>496352</c:v>
                      </c:pt>
                      <c:pt idx="1">
                        <c:v>489427</c:v>
                      </c:pt>
                      <c:pt idx="2">
                        <c:v>474860</c:v>
                      </c:pt>
                      <c:pt idx="3">
                        <c:v>481396</c:v>
                      </c:pt>
                      <c:pt idx="4">
                        <c:v>475286</c:v>
                      </c:pt>
                      <c:pt idx="5">
                        <c:v>473925</c:v>
                      </c:pt>
                      <c:pt idx="6">
                        <c:v>474761</c:v>
                      </c:pt>
                      <c:pt idx="7">
                        <c:v>462076</c:v>
                      </c:pt>
                      <c:pt idx="8">
                        <c:v>458939</c:v>
                      </c:pt>
                      <c:pt idx="9">
                        <c:v>455588</c:v>
                      </c:pt>
                      <c:pt idx="10">
                        <c:v>449816</c:v>
                      </c:pt>
                      <c:pt idx="11">
                        <c:v>444654</c:v>
                      </c:pt>
                      <c:pt idx="12">
                        <c:v>452570</c:v>
                      </c:pt>
                      <c:pt idx="13">
                        <c:v>457676</c:v>
                      </c:pt>
                      <c:pt idx="14">
                        <c:v>434883</c:v>
                      </c:pt>
                      <c:pt idx="15">
                        <c:v>441673</c:v>
                      </c:pt>
                      <c:pt idx="16">
                        <c:v>435687</c:v>
                      </c:pt>
                      <c:pt idx="17">
                        <c:v>436016</c:v>
                      </c:pt>
                      <c:pt idx="18">
                        <c:v>446788</c:v>
                      </c:pt>
                      <c:pt idx="19">
                        <c:v>449575</c:v>
                      </c:pt>
                      <c:pt idx="20">
                        <c:v>449746</c:v>
                      </c:pt>
                      <c:pt idx="21">
                        <c:v>444700</c:v>
                      </c:pt>
                      <c:pt idx="22">
                        <c:v>453159</c:v>
                      </c:pt>
                      <c:pt idx="23">
                        <c:v>464180</c:v>
                      </c:pt>
                      <c:pt idx="24">
                        <c:v>446131</c:v>
                      </c:pt>
                      <c:pt idx="25">
                        <c:v>475688</c:v>
                      </c:pt>
                      <c:pt idx="26">
                        <c:v>462595</c:v>
                      </c:pt>
                      <c:pt idx="27">
                        <c:v>474507</c:v>
                      </c:pt>
                      <c:pt idx="28">
                        <c:v>484842</c:v>
                      </c:pt>
                      <c:pt idx="29">
                        <c:v>473635</c:v>
                      </c:pt>
                      <c:pt idx="30">
                        <c:v>492775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FA7E-4C05-A331-815770E4BF7A}"/>
                  </c:ext>
                </c:extLst>
              </c15:ser>
            </c15:filteredLineSeries>
          </c:ext>
        </c:extLst>
      </c:lineChart>
      <c:catAx>
        <c:axId val="10602087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0210383"/>
        <c:crossesAt val="0"/>
        <c:auto val="1"/>
        <c:lblAlgn val="ctr"/>
        <c:lblOffset val="100"/>
        <c:noMultiLvlLbl val="0"/>
      </c:catAx>
      <c:valAx>
        <c:axId val="1060210383"/>
        <c:scaling>
          <c:orientation val="minMax"/>
          <c:min val="8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02087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>
                <a:solidFill>
                  <a:schemeClr val="tx1"/>
                </a:solidFill>
                <a:latin typeface="Droid Sans"/>
              </a:rPr>
              <a:t>Sterblichkeit</a:t>
            </a:r>
            <a:endParaRPr lang="en-US" dirty="0">
              <a:solidFill>
                <a:schemeClr val="tx1"/>
              </a:solidFill>
              <a:latin typeface="Droid Sans"/>
            </a:endParaRPr>
          </a:p>
        </c:rich>
      </c:tx>
      <c:layout>
        <c:manualLayout>
          <c:xMode val="edge"/>
          <c:yMode val="edge"/>
          <c:x val="0.36690010339616635"/>
          <c:y val="3.6546362946246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Sterblichkeit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Tabelle1!$A$2:$A$32</c:f>
              <c:strCache>
                <c:ptCount val="31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strCache>
            </c:strRef>
          </c:cat>
          <c:val>
            <c:numRef>
              <c:f>Tabelle1!$B$2:$B$32</c:f>
              <c:numCache>
                <c:formatCode>0.000%</c:formatCode>
                <c:ptCount val="31"/>
                <c:pt idx="0">
                  <c:v>1.1553701770587916E-2</c:v>
                </c:pt>
                <c:pt idx="1">
                  <c:v>1.1351603230134018E-2</c:v>
                </c:pt>
                <c:pt idx="2">
                  <c:v>1.0934819685256489E-2</c:v>
                </c:pt>
                <c:pt idx="3">
                  <c:v>1.1031362635954596E-2</c:v>
                </c:pt>
                <c:pt idx="4">
                  <c:v>1.0849597214708228E-2</c:v>
                </c:pt>
                <c:pt idx="5">
                  <c:v>1.0811721340932213E-2</c:v>
                </c:pt>
                <c:pt idx="6">
                  <c:v>1.0764781447902813E-2</c:v>
                </c:pt>
                <c:pt idx="7">
                  <c:v>1.0485211817452761E-2</c:v>
                </c:pt>
                <c:pt idx="8">
                  <c:v>1.0390212778473852E-2</c:v>
                </c:pt>
                <c:pt idx="9">
                  <c:v>1.030056238492834E-2</c:v>
                </c:pt>
                <c:pt idx="10">
                  <c:v>1.019695709458137E-2</c:v>
                </c:pt>
                <c:pt idx="11">
                  <c:v>1.0050192800708692E-2</c:v>
                </c:pt>
                <c:pt idx="12">
                  <c:v>1.0197720577081609E-2</c:v>
                </c:pt>
                <c:pt idx="13">
                  <c:v>1.0346888529616708E-2</c:v>
                </c:pt>
                <c:pt idx="14">
                  <c:v>9.9183342949598005E-3</c:v>
                </c:pt>
                <c:pt idx="15">
                  <c:v>1.0070926640076581E-2</c:v>
                </c:pt>
                <c:pt idx="16">
                  <c:v>9.9815093028229902E-3</c:v>
                </c:pt>
                <c:pt idx="17">
                  <c:v>1.0060529809364846E-2</c:v>
                </c:pt>
                <c:pt idx="18">
                  <c:v>1.029774071369364E-2</c:v>
                </c:pt>
                <c:pt idx="19">
                  <c:v>1.0446459930806066E-2</c:v>
                </c:pt>
                <c:pt idx="20">
                  <c:v>1.0504601487809377E-2</c:v>
                </c:pt>
                <c:pt idx="21">
                  <c:v>1.0610609763232949E-2</c:v>
                </c:pt>
                <c:pt idx="22">
                  <c:v>1.0799075343563872E-2</c:v>
                </c:pt>
                <c:pt idx="23">
                  <c:v>1.1066646973918197E-2</c:v>
                </c:pt>
                <c:pt idx="24">
                  <c:v>1.0694363795788534E-2</c:v>
                </c:pt>
                <c:pt idx="25">
                  <c:v>1.1258804976907767E-2</c:v>
                </c:pt>
                <c:pt idx="26">
                  <c:v>1.1038339234430993E-2</c:v>
                </c:pt>
                <c:pt idx="27">
                  <c:v>1.1260363895210561E-2</c:v>
                </c:pt>
                <c:pt idx="28">
                  <c:v>1.1501843555178004E-2</c:v>
                </c:pt>
                <c:pt idx="29">
                  <c:v>1.1296827645378449E-2</c:v>
                </c:pt>
                <c:pt idx="30">
                  <c:v>1.1852223348939645E-2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037-4E4A-8244-71A4326D7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7165679"/>
        <c:axId val="637170671"/>
      </c:lineChart>
      <c:catAx>
        <c:axId val="6371656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37170671"/>
        <c:crosses val="autoZero"/>
        <c:auto val="1"/>
        <c:lblAlgn val="ctr"/>
        <c:lblOffset val="100"/>
        <c:noMultiLvlLbl val="0"/>
      </c:catAx>
      <c:valAx>
        <c:axId val="6371706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371656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Droid Sans"/>
                <a:ea typeface="+mn-ea"/>
                <a:cs typeface="+mn-cs"/>
              </a:defRPr>
            </a:pPr>
            <a:r>
              <a:rPr lang="de-DE" sz="1200" b="0" i="0" u="none" strike="noStrike" baseline="0" dirty="0">
                <a:solidFill>
                  <a:schemeClr val="tx1"/>
                </a:solidFill>
                <a:effectLst/>
                <a:latin typeface="Droid Sans"/>
              </a:rPr>
              <a:t>10.770.333 Tote</a:t>
            </a:r>
            <a:r>
              <a:rPr lang="de-DE" sz="1200" b="0" i="0" u="none" strike="noStrike" baseline="0" dirty="0">
                <a:solidFill>
                  <a:schemeClr val="tx1"/>
                </a:solidFill>
                <a:latin typeface="Droid Sans"/>
              </a:rPr>
              <a:t> </a:t>
            </a:r>
            <a:endParaRPr lang="en-US" sz="1200" dirty="0">
              <a:solidFill>
                <a:schemeClr val="tx1"/>
              </a:solidFill>
              <a:latin typeface="Droid Sans"/>
            </a:endParaRPr>
          </a:p>
        </c:rich>
      </c:tx>
      <c:layout>
        <c:manualLayout>
          <c:xMode val="edge"/>
          <c:yMode val="edge"/>
          <c:x val="0.70952636602242902"/>
          <c:y val="3.28917266516222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Droid Sans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Insgesamt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F3277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Tabelle1!$A$2:$A$24</c:f>
              <c:numCache>
                <c:formatCode>@</c:formatCode>
                <c:ptCount val="23"/>
                <c:pt idx="0">
                  <c:v>1998</c:v>
                </c:pt>
                <c:pt idx="1">
                  <c:v>1999</c:v>
                </c:pt>
                <c:pt idx="2">
                  <c:v>2000</c:v>
                </c:pt>
                <c:pt idx="3">
                  <c:v>2001</c:v>
                </c:pt>
                <c:pt idx="4">
                  <c:v>2002</c:v>
                </c:pt>
                <c:pt idx="5">
                  <c:v>2003</c:v>
                </c:pt>
                <c:pt idx="6">
                  <c:v>2004</c:v>
                </c:pt>
                <c:pt idx="7">
                  <c:v>2005</c:v>
                </c:pt>
                <c:pt idx="8">
                  <c:v>2006</c:v>
                </c:pt>
                <c:pt idx="9">
                  <c:v>2007</c:v>
                </c:pt>
                <c:pt idx="10">
                  <c:v>2008</c:v>
                </c:pt>
                <c:pt idx="11">
                  <c:v>2009</c:v>
                </c:pt>
                <c:pt idx="12">
                  <c:v>2010</c:v>
                </c:pt>
                <c:pt idx="13">
                  <c:v>2011</c:v>
                </c:pt>
                <c:pt idx="14">
                  <c:v>2012</c:v>
                </c:pt>
                <c:pt idx="15">
                  <c:v>2013</c:v>
                </c:pt>
                <c:pt idx="16">
                  <c:v>2014</c:v>
                </c:pt>
                <c:pt idx="17">
                  <c:v>2015</c:v>
                </c:pt>
                <c:pt idx="18">
                  <c:v>2016</c:v>
                </c:pt>
                <c:pt idx="19">
                  <c:v>2017</c:v>
                </c:pt>
                <c:pt idx="20">
                  <c:v>2018</c:v>
                </c:pt>
                <c:pt idx="21">
                  <c:v>2019</c:v>
                </c:pt>
                <c:pt idx="22">
                  <c:v>2020</c:v>
                </c:pt>
              </c:numCache>
            </c:numRef>
          </c:cat>
          <c:val>
            <c:numRef>
              <c:f>Tabelle1!$B$2:$B$24</c:f>
              <c:numCache>
                <c:formatCode>#,###,##0</c:formatCode>
                <c:ptCount val="23"/>
                <c:pt idx="0">
                  <c:v>93271</c:v>
                </c:pt>
                <c:pt idx="1">
                  <c:v>94726</c:v>
                </c:pt>
                <c:pt idx="2">
                  <c:v>93461</c:v>
                </c:pt>
                <c:pt idx="3">
                  <c:v>93752</c:v>
                </c:pt>
                <c:pt idx="4">
                  <c:v>95009</c:v>
                </c:pt>
                <c:pt idx="5">
                  <c:v>92961</c:v>
                </c:pt>
                <c:pt idx="6">
                  <c:v>90532</c:v>
                </c:pt>
                <c:pt idx="7">
                  <c:v>91710</c:v>
                </c:pt>
                <c:pt idx="8">
                  <c:v>91177</c:v>
                </c:pt>
                <c:pt idx="9">
                  <c:v>91729</c:v>
                </c:pt>
                <c:pt idx="10">
                  <c:v>91449</c:v>
                </c:pt>
                <c:pt idx="11">
                  <c:v>90080</c:v>
                </c:pt>
                <c:pt idx="12">
                  <c:v>90487</c:v>
                </c:pt>
                <c:pt idx="13">
                  <c:v>89938</c:v>
                </c:pt>
                <c:pt idx="14">
                  <c:v>91938</c:v>
                </c:pt>
                <c:pt idx="15">
                  <c:v>90402</c:v>
                </c:pt>
                <c:pt idx="16">
                  <c:v>88976</c:v>
                </c:pt>
                <c:pt idx="17">
                  <c:v>90907</c:v>
                </c:pt>
                <c:pt idx="18">
                  <c:v>90982</c:v>
                </c:pt>
                <c:pt idx="19">
                  <c:v>91972</c:v>
                </c:pt>
                <c:pt idx="20">
                  <c:v>92185</c:v>
                </c:pt>
                <c:pt idx="21">
                  <c:v>88766</c:v>
                </c:pt>
                <c:pt idx="22">
                  <c:v>98124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494-4F8B-B4D0-C83B3FAC46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26936847"/>
        <c:axId val="926943087"/>
      </c:lineChart>
      <c:catAx>
        <c:axId val="926936847"/>
        <c:scaling>
          <c:orientation val="minMax"/>
        </c:scaling>
        <c:delete val="0"/>
        <c:axPos val="b"/>
        <c:numFmt formatCode="@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26943087"/>
        <c:crosses val="autoZero"/>
        <c:auto val="1"/>
        <c:lblAlgn val="ctr"/>
        <c:lblOffset val="100"/>
        <c:tickMarkSkip val="4"/>
        <c:noMultiLvlLbl val="1"/>
      </c:catAx>
      <c:valAx>
        <c:axId val="926943087"/>
        <c:scaling>
          <c:orientation val="minMax"/>
          <c:max val="110000"/>
          <c:min val="6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26936847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Droid Sans"/>
                <a:ea typeface="+mn-ea"/>
                <a:cs typeface="+mn-cs"/>
              </a:defRPr>
            </a:pPr>
            <a:r>
              <a:rPr lang="de-DE" sz="1200" b="0" i="0" baseline="0" dirty="0">
                <a:solidFill>
                  <a:schemeClr val="tx1"/>
                </a:solidFill>
                <a:effectLst/>
                <a:latin typeface="Droid Sans"/>
              </a:rPr>
              <a:t>20.049.144 Tote </a:t>
            </a:r>
            <a:endParaRPr lang="de-DE" sz="1400" dirty="0">
              <a:solidFill>
                <a:schemeClr val="tx1"/>
              </a:solidFill>
              <a:effectLst/>
              <a:latin typeface="Droid Sans"/>
            </a:endParaRPr>
          </a:p>
        </c:rich>
      </c:tx>
      <c:layout>
        <c:manualLayout>
          <c:xMode val="edge"/>
          <c:yMode val="edge"/>
          <c:x val="0.6465975202670482"/>
          <c:y val="3.60959398817857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Droid Sans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Insgesamt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Tabelle1!$A$2:$A$24</c:f>
              <c:numCache>
                <c:formatCode>General</c:formatCode>
                <c:ptCount val="23"/>
                <c:pt idx="0">
                  <c:v>1998</c:v>
                </c:pt>
                <c:pt idx="1">
                  <c:v>1999</c:v>
                </c:pt>
                <c:pt idx="2">
                  <c:v>2000</c:v>
                </c:pt>
                <c:pt idx="3">
                  <c:v>2001</c:v>
                </c:pt>
                <c:pt idx="4">
                  <c:v>2002</c:v>
                </c:pt>
                <c:pt idx="5">
                  <c:v>2003</c:v>
                </c:pt>
                <c:pt idx="6">
                  <c:v>2004</c:v>
                </c:pt>
                <c:pt idx="7">
                  <c:v>2005</c:v>
                </c:pt>
                <c:pt idx="8">
                  <c:v>2006</c:v>
                </c:pt>
                <c:pt idx="9">
                  <c:v>2007</c:v>
                </c:pt>
                <c:pt idx="10">
                  <c:v>2008</c:v>
                </c:pt>
                <c:pt idx="11">
                  <c:v>2009</c:v>
                </c:pt>
                <c:pt idx="12">
                  <c:v>2010</c:v>
                </c:pt>
                <c:pt idx="13">
                  <c:v>2011</c:v>
                </c:pt>
                <c:pt idx="14">
                  <c:v>2012</c:v>
                </c:pt>
                <c:pt idx="15">
                  <c:v>2013</c:v>
                </c:pt>
                <c:pt idx="16">
                  <c:v>2014</c:v>
                </c:pt>
                <c:pt idx="17">
                  <c:v>2015</c:v>
                </c:pt>
                <c:pt idx="18">
                  <c:v>2016</c:v>
                </c:pt>
                <c:pt idx="19">
                  <c:v>2017</c:v>
                </c:pt>
                <c:pt idx="20">
                  <c:v>2018</c:v>
                </c:pt>
                <c:pt idx="21">
                  <c:v>2019</c:v>
                </c:pt>
                <c:pt idx="22">
                  <c:v>2020</c:v>
                </c:pt>
              </c:numCache>
            </c:numRef>
          </c:cat>
          <c:val>
            <c:numRef>
              <c:f>Tabelle1!$B$2:$B$24</c:f>
              <c:numCache>
                <c:formatCode>General</c:formatCode>
                <c:ptCount val="23"/>
                <c:pt idx="0">
                  <c:v>852382</c:v>
                </c:pt>
                <c:pt idx="1">
                  <c:v>846330</c:v>
                </c:pt>
                <c:pt idx="2">
                  <c:v>838797</c:v>
                </c:pt>
                <c:pt idx="3">
                  <c:v>828541</c:v>
                </c:pt>
                <c:pt idx="4">
                  <c:v>841686</c:v>
                </c:pt>
                <c:pt idx="5">
                  <c:v>853946</c:v>
                </c:pt>
                <c:pt idx="6">
                  <c:v>818271</c:v>
                </c:pt>
                <c:pt idx="7">
                  <c:v>830227</c:v>
                </c:pt>
                <c:pt idx="8">
                  <c:v>821627</c:v>
                </c:pt>
                <c:pt idx="9">
                  <c:v>827155</c:v>
                </c:pt>
                <c:pt idx="10">
                  <c:v>844439</c:v>
                </c:pt>
                <c:pt idx="11">
                  <c:v>854544</c:v>
                </c:pt>
                <c:pt idx="12">
                  <c:v>858768</c:v>
                </c:pt>
                <c:pt idx="13">
                  <c:v>852328</c:v>
                </c:pt>
                <c:pt idx="14">
                  <c:v>869582</c:v>
                </c:pt>
                <c:pt idx="15">
                  <c:v>893825</c:v>
                </c:pt>
                <c:pt idx="16">
                  <c:v>868356</c:v>
                </c:pt>
                <c:pt idx="17">
                  <c:v>925200</c:v>
                </c:pt>
                <c:pt idx="18">
                  <c:v>910902</c:v>
                </c:pt>
                <c:pt idx="19">
                  <c:v>932272</c:v>
                </c:pt>
                <c:pt idx="20">
                  <c:v>954874</c:v>
                </c:pt>
                <c:pt idx="21">
                  <c:v>939520</c:v>
                </c:pt>
                <c:pt idx="22">
                  <c:v>985572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1-9089-414E-B4B8-AAB01DFA5A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60208719"/>
        <c:axId val="1060210383"/>
        <c:extLst/>
      </c:lineChart>
      <c:catAx>
        <c:axId val="10602087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0210383"/>
        <c:crossesAt val="0"/>
        <c:auto val="1"/>
        <c:lblAlgn val="ctr"/>
        <c:lblOffset val="100"/>
        <c:noMultiLvlLbl val="0"/>
      </c:catAx>
      <c:valAx>
        <c:axId val="1060210383"/>
        <c:scaling>
          <c:orientation val="minMax"/>
          <c:min val="8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02087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Droid Sans"/>
                <a:ea typeface="+mn-ea"/>
                <a:cs typeface="+mn-cs"/>
              </a:defRPr>
            </a:pPr>
            <a:r>
              <a:rPr lang="de-DE" sz="1200" b="0" i="0" baseline="0" dirty="0">
                <a:solidFill>
                  <a:schemeClr val="tx1"/>
                </a:solidFill>
                <a:effectLst/>
                <a:latin typeface="Droid Sans"/>
              </a:rPr>
              <a:t>12.759.859 Tote </a:t>
            </a:r>
            <a:endParaRPr lang="de-DE" sz="1400" dirty="0">
              <a:solidFill>
                <a:schemeClr val="tx1"/>
              </a:solidFill>
              <a:effectLst/>
              <a:latin typeface="Droid Sans"/>
            </a:endParaRPr>
          </a:p>
        </c:rich>
      </c:tx>
      <c:layout>
        <c:manualLayout>
          <c:xMode val="edge"/>
          <c:yMode val="edge"/>
          <c:x val="0.6465975202670482"/>
          <c:y val="3.60959398817857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Droid Sans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Insgesamt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Tabelle1!$A$2:$A$24</c:f>
              <c:numCache>
                <c:formatCode>General</c:formatCode>
                <c:ptCount val="23"/>
                <c:pt idx="0">
                  <c:v>1998</c:v>
                </c:pt>
                <c:pt idx="1">
                  <c:v>1999</c:v>
                </c:pt>
                <c:pt idx="2">
                  <c:v>2000</c:v>
                </c:pt>
                <c:pt idx="3">
                  <c:v>2001</c:v>
                </c:pt>
                <c:pt idx="4">
                  <c:v>2002</c:v>
                </c:pt>
                <c:pt idx="5">
                  <c:v>2003</c:v>
                </c:pt>
                <c:pt idx="6">
                  <c:v>2004</c:v>
                </c:pt>
                <c:pt idx="7">
                  <c:v>2005</c:v>
                </c:pt>
                <c:pt idx="8">
                  <c:v>2006</c:v>
                </c:pt>
                <c:pt idx="9">
                  <c:v>2007</c:v>
                </c:pt>
                <c:pt idx="10">
                  <c:v>2008</c:v>
                </c:pt>
                <c:pt idx="11">
                  <c:v>2009</c:v>
                </c:pt>
                <c:pt idx="12">
                  <c:v>2010</c:v>
                </c:pt>
                <c:pt idx="13">
                  <c:v>2011</c:v>
                </c:pt>
                <c:pt idx="14">
                  <c:v>2012</c:v>
                </c:pt>
                <c:pt idx="15">
                  <c:v>2013</c:v>
                </c:pt>
                <c:pt idx="16">
                  <c:v>2014</c:v>
                </c:pt>
                <c:pt idx="17">
                  <c:v>2015</c:v>
                </c:pt>
                <c:pt idx="18">
                  <c:v>2016</c:v>
                </c:pt>
                <c:pt idx="19">
                  <c:v>2017</c:v>
                </c:pt>
                <c:pt idx="20">
                  <c:v>2018</c:v>
                </c:pt>
                <c:pt idx="21">
                  <c:v>2019</c:v>
                </c:pt>
                <c:pt idx="22">
                  <c:v>2020</c:v>
                </c:pt>
              </c:numCache>
            </c:numRef>
          </c:cat>
          <c:val>
            <c:numRef>
              <c:f>Tabelle1!$B$2:$B$24</c:f>
              <c:numCache>
                <c:formatCode>General</c:formatCode>
                <c:ptCount val="23"/>
                <c:pt idx="0">
                  <c:v>534005</c:v>
                </c:pt>
                <c:pt idx="1">
                  <c:v>537661</c:v>
                </c:pt>
                <c:pt idx="2">
                  <c:v>530864</c:v>
                </c:pt>
                <c:pt idx="3">
                  <c:v>531073</c:v>
                </c:pt>
                <c:pt idx="4">
                  <c:v>535144</c:v>
                </c:pt>
                <c:pt idx="5">
                  <c:v>599561</c:v>
                </c:pt>
                <c:pt idx="6">
                  <c:v>509429</c:v>
                </c:pt>
                <c:pt idx="7">
                  <c:v>527533</c:v>
                </c:pt>
                <c:pt idx="8">
                  <c:v>516416</c:v>
                </c:pt>
                <c:pt idx="9">
                  <c:v>521016</c:v>
                </c:pt>
                <c:pt idx="10">
                  <c:v>532131</c:v>
                </c:pt>
                <c:pt idx="11">
                  <c:v>538116</c:v>
                </c:pt>
                <c:pt idx="12">
                  <c:v>540469</c:v>
                </c:pt>
                <c:pt idx="13">
                  <c:v>534795</c:v>
                </c:pt>
                <c:pt idx="14">
                  <c:v>559227</c:v>
                </c:pt>
                <c:pt idx="15">
                  <c:v>558408</c:v>
                </c:pt>
                <c:pt idx="16">
                  <c:v>547003</c:v>
                </c:pt>
                <c:pt idx="17">
                  <c:v>581770</c:v>
                </c:pt>
                <c:pt idx="18">
                  <c:v>581073</c:v>
                </c:pt>
                <c:pt idx="19">
                  <c:v>593606</c:v>
                </c:pt>
                <c:pt idx="20">
                  <c:v>596552</c:v>
                </c:pt>
                <c:pt idx="21">
                  <c:v>599408</c:v>
                </c:pt>
                <c:pt idx="22">
                  <c:v>654599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0-9599-49C0-938E-16FBE252A5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60208719"/>
        <c:axId val="1060210383"/>
        <c:extLst/>
      </c:lineChart>
      <c:catAx>
        <c:axId val="10602087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0210383"/>
        <c:crossesAt val="0"/>
        <c:auto val="1"/>
        <c:lblAlgn val="ctr"/>
        <c:lblOffset val="100"/>
        <c:noMultiLvlLbl val="0"/>
      </c:catAx>
      <c:valAx>
        <c:axId val="1060210383"/>
        <c:scaling>
          <c:orientation val="minMax"/>
          <c:min val="4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02087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Droid Sans"/>
              </a:rPr>
              <a:t>1.082.166 Tote</a:t>
            </a:r>
          </a:p>
        </c:rich>
      </c:tx>
      <c:layout>
        <c:manualLayout>
          <c:xMode val="edge"/>
          <c:yMode val="edge"/>
          <c:x val="0.66808697208303514"/>
          <c:y val="2.92370903569975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Insgesamt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numRef>
              <c:f>Tabelle1!$A$2:$A$15</c:f>
              <c:numCache>
                <c:formatCode>mmm\-yy</c:formatCode>
                <c:ptCount val="14"/>
                <c:pt idx="0">
                  <c:v>43983</c:v>
                </c:pt>
                <c:pt idx="1">
                  <c:v>44013</c:v>
                </c:pt>
                <c:pt idx="2">
                  <c:v>44044</c:v>
                </c:pt>
                <c:pt idx="3">
                  <c:v>44075</c:v>
                </c:pt>
                <c:pt idx="4">
                  <c:v>44105</c:v>
                </c:pt>
                <c:pt idx="5">
                  <c:v>44136</c:v>
                </c:pt>
                <c:pt idx="6">
                  <c:v>44166</c:v>
                </c:pt>
                <c:pt idx="7">
                  <c:v>44197</c:v>
                </c:pt>
                <c:pt idx="8">
                  <c:v>44228</c:v>
                </c:pt>
                <c:pt idx="9">
                  <c:v>44256</c:v>
                </c:pt>
                <c:pt idx="10">
                  <c:v>44287</c:v>
                </c:pt>
                <c:pt idx="11">
                  <c:v>44317</c:v>
                </c:pt>
                <c:pt idx="12">
                  <c:v>44348</c:v>
                </c:pt>
              </c:numCache>
            </c:numRef>
          </c:cat>
          <c:val>
            <c:numRef>
              <c:f>Tabelle1!$B$2:$B$15</c:f>
              <c:numCache>
                <c:formatCode>General</c:formatCode>
                <c:ptCount val="14"/>
                <c:pt idx="0">
                  <c:v>72159</c:v>
                </c:pt>
                <c:pt idx="1">
                  <c:v>73795</c:v>
                </c:pt>
                <c:pt idx="2">
                  <c:v>78742</c:v>
                </c:pt>
                <c:pt idx="3">
                  <c:v>74243</c:v>
                </c:pt>
                <c:pt idx="4">
                  <c:v>79781</c:v>
                </c:pt>
                <c:pt idx="5">
                  <c:v>85989</c:v>
                </c:pt>
                <c:pt idx="6">
                  <c:v>108792</c:v>
                </c:pt>
                <c:pt idx="7">
                  <c:v>104948</c:v>
                </c:pt>
                <c:pt idx="8">
                  <c:v>82790</c:v>
                </c:pt>
                <c:pt idx="9">
                  <c:v>81727</c:v>
                </c:pt>
                <c:pt idx="10">
                  <c:v>81541</c:v>
                </c:pt>
                <c:pt idx="11">
                  <c:v>80862</c:v>
                </c:pt>
                <c:pt idx="12">
                  <c:v>76797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FC0-474A-ACB7-D755D15089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26944751"/>
        <c:axId val="926948911"/>
      </c:lineChart>
      <c:dateAx>
        <c:axId val="926944751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26948911"/>
        <c:crosses val="autoZero"/>
        <c:auto val="1"/>
        <c:lblOffset val="100"/>
        <c:baseTimeUnit val="months"/>
      </c:dateAx>
      <c:valAx>
        <c:axId val="926948911"/>
        <c:scaling>
          <c:orientation val="minMax"/>
          <c:max val="110000"/>
          <c:min val="6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26944751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1862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Droid Sans"/>
              </a:rPr>
              <a:t>1.002.226 Tote</a:t>
            </a:r>
            <a:r>
              <a:rPr lang="de-DE" sz="1862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Droid Sans"/>
              </a:rPr>
              <a:t> 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Droid Sans"/>
            </a:endParaRPr>
          </a:p>
        </c:rich>
      </c:tx>
      <c:layout>
        <c:manualLayout>
          <c:xMode val="edge"/>
          <c:yMode val="edge"/>
          <c:x val="0.70952636602242902"/>
          <c:y val="3.28917266516222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Insgesamt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numRef>
              <c:f>Tabelle1!$A$2:$A$14</c:f>
              <c:numCache>
                <c:formatCode>mmm\-yy</c:formatCode>
                <c:ptCount val="13"/>
                <c:pt idx="0">
                  <c:v>43252</c:v>
                </c:pt>
                <c:pt idx="1">
                  <c:v>43282</c:v>
                </c:pt>
                <c:pt idx="2">
                  <c:v>43313</c:v>
                </c:pt>
                <c:pt idx="3">
                  <c:v>43344</c:v>
                </c:pt>
                <c:pt idx="4">
                  <c:v>43374</c:v>
                </c:pt>
                <c:pt idx="5">
                  <c:v>43405</c:v>
                </c:pt>
                <c:pt idx="6">
                  <c:v>43435</c:v>
                </c:pt>
                <c:pt idx="7">
                  <c:v>43466</c:v>
                </c:pt>
                <c:pt idx="8">
                  <c:v>43497</c:v>
                </c:pt>
                <c:pt idx="9">
                  <c:v>43525</c:v>
                </c:pt>
                <c:pt idx="10">
                  <c:v>43556</c:v>
                </c:pt>
                <c:pt idx="11">
                  <c:v>43586</c:v>
                </c:pt>
                <c:pt idx="12">
                  <c:v>43617</c:v>
                </c:pt>
              </c:numCache>
            </c:numRef>
          </c:cat>
          <c:val>
            <c:numRef>
              <c:f>Tabelle1!$B$2:$B$14</c:f>
              <c:numCache>
                <c:formatCode>General</c:formatCode>
                <c:ptCount val="13"/>
                <c:pt idx="0">
                  <c:v>69328</c:v>
                </c:pt>
                <c:pt idx="1">
                  <c:v>75605</c:v>
                </c:pt>
                <c:pt idx="2">
                  <c:v>78370</c:v>
                </c:pt>
                <c:pt idx="3">
                  <c:v>69708</c:v>
                </c:pt>
                <c:pt idx="4">
                  <c:v>74039</c:v>
                </c:pt>
                <c:pt idx="5">
                  <c:v>74762</c:v>
                </c:pt>
                <c:pt idx="6">
                  <c:v>80999</c:v>
                </c:pt>
                <c:pt idx="7">
                  <c:v>85105</c:v>
                </c:pt>
                <c:pt idx="8">
                  <c:v>81009</c:v>
                </c:pt>
                <c:pt idx="9">
                  <c:v>86739</c:v>
                </c:pt>
                <c:pt idx="10">
                  <c:v>77410</c:v>
                </c:pt>
                <c:pt idx="11">
                  <c:v>75669</c:v>
                </c:pt>
                <c:pt idx="12">
                  <c:v>73483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494-4F8B-B4D0-C83B3FAC46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26936847"/>
        <c:axId val="926943087"/>
      </c:lineChart>
      <c:dateAx>
        <c:axId val="926936847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26943087"/>
        <c:crosses val="autoZero"/>
        <c:auto val="1"/>
        <c:lblOffset val="100"/>
        <c:baseTimeUnit val="months"/>
      </c:dateAx>
      <c:valAx>
        <c:axId val="926943087"/>
        <c:scaling>
          <c:orientation val="minMax"/>
          <c:max val="110000"/>
          <c:min val="6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26936847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6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7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svg>
</file>

<file path=ppt/media/image21.png>
</file>

<file path=ppt/media/image22.jpg>
</file>

<file path=ppt/media/image23.jpeg>
</file>

<file path=ppt/media/image24.png>
</file>

<file path=ppt/media/image25.jpg>
</file>

<file path=ppt/media/image26.png>
</file>

<file path=ppt/media/image27.svg>
</file>

<file path=ppt/media/image28.jpg>
</file>

<file path=ppt/media/image29.png>
</file>

<file path=ppt/media/image3.png>
</file>

<file path=ppt/media/image30.sv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4.png>
</file>

<file path=ppt/media/image5.sv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2d3aac32d_0_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122d3aac32d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144947546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214494754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2d3aac32d_0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122d3aac32d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144947546_0_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1214494754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2d3aac32d_0_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122d3aac32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1210e7ca69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Google Shape;37;g1210e7ca69d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g1210e7ca69d_0_1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17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210e7ca69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1210e7ca69d_0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g1210e7ca69d_0_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18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1210e7ca69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1210e7ca69d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g1210e7ca69d_0_1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19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10e7ca69d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210e7ca69d_0_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g1210e7ca69d_0_3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20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lang="de-DE" b="0" i="0" dirty="0">
                <a:solidFill>
                  <a:srgbClr val="DCDDDE"/>
                </a:solidFill>
                <a:effectLst/>
                <a:latin typeface="Whitney"/>
              </a:rPr>
              <a:t>Nicht sagen dass </a:t>
            </a:r>
            <a:r>
              <a:rPr lang="de-DE" b="0" i="0" dirty="0" err="1">
                <a:solidFill>
                  <a:srgbClr val="DCDDDE"/>
                </a:solidFill>
                <a:effectLst/>
                <a:latin typeface="Whitney"/>
              </a:rPr>
              <a:t>wirs</a:t>
            </a:r>
            <a:r>
              <a:rPr lang="de-DE" b="0" i="0" dirty="0">
                <a:solidFill>
                  <a:srgbClr val="DCDDDE"/>
                </a:solidFill>
                <a:effectLst/>
                <a:latin typeface="Whitney"/>
              </a:rPr>
              <a:t> nicht so genau wissen, sondern dass nur das grobe Gerüst steht und stellen auf die Fokus gelegt werden muss mit der Zeit erst auftauchen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latin typeface="Droid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Droid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Grobe Übersicht durch erste Visualisierungen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Datenaufbereitung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Sterbewahrscheinlichkeiten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Übersterblichkeit einschätzen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 </a:t>
            </a:r>
            <a:r>
              <a:rPr lang="de-DE" b="1" dirty="0">
                <a:latin typeface="Droid Sans"/>
              </a:rPr>
              <a:t>Nichts ist in Stein gemeißelt!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lang="de-DE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9704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de-DE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69958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roid Sans"/>
              <a:buChar char="●"/>
            </a:pPr>
            <a:r>
              <a:rPr lang="de-DE" sz="1200" dirty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Einarbeitung in relevante Python Bibliotheken.</a:t>
            </a: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de-DE" sz="1200" dirty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roid Sans"/>
              <a:buChar char="●"/>
            </a:pPr>
            <a:r>
              <a:rPr lang="de-DE" sz="1200" dirty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Aufbereitung Zeitreihe der Todesursachen nach Geschlecht und Altersgruppe auf Basis der Daten von DESTATIS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10674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de-DE" dirty="0"/>
              <a:t>Sind drei Phasen sichtbar.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de-DE" dirty="0"/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de-DE" dirty="0"/>
              <a:t>Anstieg von Toten in Deutschland seit 2004  um 0,2 Millionen.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de-DE" dirty="0"/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de-DE" dirty="0"/>
              <a:t>Anhand von dem Anstieg wollen wir die Differenz ermitteln und uns den Trend anzeigen lassen. 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de-DE" dirty="0"/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de-DE" dirty="0"/>
              <a:t>Und uns mittels der Todesfälle / Gesamte Bevölkerung = Sterblichkeit </a:t>
            </a:r>
            <a:r>
              <a:rPr lang="de-DE" dirty="0" err="1"/>
              <a:t>visualsieren</a:t>
            </a:r>
            <a:r>
              <a:rPr lang="de-DE" dirty="0"/>
              <a:t> 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U-Förmiger Verlauf liegt an der Überalterung der Gesellschaft 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62321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Anstieg von Toten in Deutschland seit 2004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67875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62321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20be50029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20be50029d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20be50029d_0_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2d3aac32d_0_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g122d3aac32d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22d3aac32d_0_4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g122d3aac32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2d3aac32d_0_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g122d3aac32d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2d3aac32d_2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122d3aac32d_2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2d3aac32d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122d3aac3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22d3aac32d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122d3aac32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2304716652_0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1230471665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foli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2" descr="titel_master_1024_768_rgb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295400" y="2565401"/>
            <a:ext cx="8905056" cy="158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A1D0E5"/>
                </a:solidFill>
              </a:defRPr>
            </a:lvl1pPr>
            <a:lvl2pPr lvl="1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110000"/>
              </a:lnSpc>
              <a:spcBef>
                <a:spcPts val="360"/>
              </a:spcBef>
              <a:spcAft>
                <a:spcPts val="36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295400" y="1773238"/>
            <a:ext cx="8905056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683568" y="6629401"/>
            <a:ext cx="7463367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A4A7A6"/>
                </a:solidFill>
                <a:latin typeface="Arial"/>
                <a:ea typeface="Arial"/>
                <a:cs typeface="Arial"/>
                <a:sym typeface="Arial"/>
              </a:rPr>
              <a:t>Hochschule Mannheim University of Applied Sciences</a:t>
            </a:r>
            <a:endParaRPr/>
          </a:p>
        </p:txBody>
      </p:sp>
      <p:pic>
        <p:nvPicPr>
          <p:cNvPr id="23" name="Google Shape;23;p2" descr="hm_W_011_1-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3568" y="260648"/>
            <a:ext cx="1981200" cy="534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nutzerdefiniertes Layout">
  <p:cSld name="Benutzerdefiniertes Layou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184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435" cy="18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784299" y="6550026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dukt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9922" y="365125"/>
            <a:ext cx="5386078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9922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457506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9922" y="236897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4" name="Textplatzhalt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57506" y="2355956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719917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0" name="Textplatzhalt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67501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1" name="Textplatzhalt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917" y="4319794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2" name="Textplatzhalt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67501" y="430678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 rtlCol="0"/>
          <a:lstStyle/>
          <a:p>
            <a:pPr rtl="0"/>
            <a:r>
              <a:rPr lang="de-DE" noProof="0"/>
              <a:t>20XX</a:t>
            </a:r>
          </a:p>
        </p:txBody>
      </p:sp>
      <p:sp>
        <p:nvSpPr>
          <p:cNvPr id="18" name="Fußzeilenplatzhalter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de-DE" noProof="0"/>
              <a:t>Titel für Verkaufspräsentation</a:t>
            </a:r>
          </a:p>
        </p:txBody>
      </p:sp>
      <p:sp>
        <p:nvSpPr>
          <p:cNvPr id="23" name="Foliennummernplatzhalter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68398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gramm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6438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06438" y="2641555"/>
            <a:ext cx="5029200" cy="3474720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67475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67475" y="2641555"/>
            <a:ext cx="5029200" cy="3474720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182501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inzelne Zeitach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48">
            <a:extLst>
              <a:ext uri="{FF2B5EF4-FFF2-40B4-BE49-F238E27FC236}">
                <a16:creationId xmlns:a16="http://schemas.microsoft.com/office/drawing/2014/main" id="{D127D48E-3E09-48C7-AB33-FBD643EFA5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23914" y="4817717"/>
            <a:ext cx="1796396" cy="302186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9" name="Textplatzhalter 50">
            <a:extLst>
              <a:ext uri="{FF2B5EF4-FFF2-40B4-BE49-F238E27FC236}">
                <a16:creationId xmlns:a16="http://schemas.microsoft.com/office/drawing/2014/main" id="{A1B91BF4-B790-4F67-98EB-FE905527BF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23914" y="5210963"/>
            <a:ext cx="1813567" cy="706438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de-DE" noProof="0"/>
              <a:t>Klicken, um Mastertext</a:t>
            </a:r>
          </a:p>
        </p:txBody>
      </p:sp>
      <p:sp>
        <p:nvSpPr>
          <p:cNvPr id="20" name="Textplatzhalter 48">
            <a:extLst>
              <a:ext uri="{FF2B5EF4-FFF2-40B4-BE49-F238E27FC236}">
                <a16:creationId xmlns:a16="http://schemas.microsoft.com/office/drawing/2014/main" id="{CCA5F33F-1634-427F-92BF-99A5ED52A4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4076" y="4817717"/>
            <a:ext cx="1796396" cy="302186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1" name="Textplatzhalter 50">
            <a:extLst>
              <a:ext uri="{FF2B5EF4-FFF2-40B4-BE49-F238E27FC236}">
                <a16:creationId xmlns:a16="http://schemas.microsoft.com/office/drawing/2014/main" id="{084F28D2-C99C-44DC-95CF-A18847F3B6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34076" y="5210963"/>
            <a:ext cx="1813567" cy="706438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de-DE" noProof="0"/>
              <a:t>Klicken, um Mastertext</a:t>
            </a:r>
          </a:p>
        </p:txBody>
      </p:sp>
      <p:sp>
        <p:nvSpPr>
          <p:cNvPr id="22" name="Textplatzhalter 48">
            <a:extLst>
              <a:ext uri="{FF2B5EF4-FFF2-40B4-BE49-F238E27FC236}">
                <a16:creationId xmlns:a16="http://schemas.microsoft.com/office/drawing/2014/main" id="{2402522A-E098-4FB5-B454-D6FC98D90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44238" y="4817717"/>
            <a:ext cx="1796396" cy="302186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3" name="Textplatzhalter 50">
            <a:extLst>
              <a:ext uri="{FF2B5EF4-FFF2-40B4-BE49-F238E27FC236}">
                <a16:creationId xmlns:a16="http://schemas.microsoft.com/office/drawing/2014/main" id="{18CF51EA-CDE2-4AA1-83CB-9DC6E212C33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44238" y="5210963"/>
            <a:ext cx="1813567" cy="706438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de-DE" noProof="0"/>
              <a:t>Klicken, um Mastertext</a:t>
            </a:r>
          </a:p>
        </p:txBody>
      </p:sp>
      <p:sp>
        <p:nvSpPr>
          <p:cNvPr id="24" name="Textplatzhalter 48">
            <a:extLst>
              <a:ext uri="{FF2B5EF4-FFF2-40B4-BE49-F238E27FC236}">
                <a16:creationId xmlns:a16="http://schemas.microsoft.com/office/drawing/2014/main" id="{FE2BFCE7-D8D1-42B7-97F2-78B1D2CB5F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54400" y="4817717"/>
            <a:ext cx="1796396" cy="302186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5" name="Textplatzhalter 50">
            <a:extLst>
              <a:ext uri="{FF2B5EF4-FFF2-40B4-BE49-F238E27FC236}">
                <a16:creationId xmlns:a16="http://schemas.microsoft.com/office/drawing/2014/main" id="{0C4E8DE7-5691-4470-BC2C-F9F6532248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54400" y="5210963"/>
            <a:ext cx="1813567" cy="706438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de-DE" noProof="0"/>
              <a:t>Klicken, um Mastertext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FBC6ED5-DBEC-4BA5-9BFE-9A5E0ED8D8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60330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solidFill>
            <a:srgbClr val="A4A7A6"/>
          </a:solidFill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83568" y="2705545"/>
            <a:ext cx="10272184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360"/>
              </a:spcBef>
              <a:spcAft>
                <a:spcPts val="36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184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435" cy="18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8784299" y="6550026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pic>
        <p:nvPicPr>
          <p:cNvPr id="16" name="Google Shape;16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" y="-11583"/>
            <a:ext cx="12192000" cy="1188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 descr="hm_W_011_1-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83568" y="260648"/>
            <a:ext cx="1981200" cy="53498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2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2495550" y="1773238"/>
            <a:ext cx="7704138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 dirty="0">
                <a:latin typeface="Droid Sans"/>
              </a:rPr>
              <a:t>Gruppe 1: Zwischenstand SW3</a:t>
            </a:r>
            <a:endParaRPr sz="2500" dirty="0">
              <a:latin typeface="Droid Sans"/>
            </a:endParaRPr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2495550" y="2565401"/>
            <a:ext cx="7704138" cy="158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latin typeface="Droid Sans"/>
              </a:rPr>
              <a:t>Project Medical Data Science</a:t>
            </a:r>
            <a:endParaRPr dirty="0">
              <a:latin typeface="Droid Sans"/>
            </a:endParaRPr>
          </a:p>
          <a:p>
            <a:pPr marL="0" lvl="0" indent="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de-DE" dirty="0">
                <a:latin typeface="Droid Sans"/>
              </a:rPr>
              <a:t>Cedric Jung, Mike Sickmüller, Christian Singer</a:t>
            </a:r>
            <a:endParaRPr dirty="0">
              <a:latin typeface="Droid Sans"/>
            </a:endParaRPr>
          </a:p>
          <a:p>
            <a:pPr marL="0" lvl="0" indent="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de-DE" dirty="0">
                <a:latin typeface="Droid Sans"/>
              </a:rPr>
              <a:t>Mannheim, 05.04.2022</a:t>
            </a:r>
            <a:endParaRPr dirty="0">
              <a:latin typeface="Droid Sans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2495550" y="1412876"/>
            <a:ext cx="7715250" cy="360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 dirty="0">
                <a:solidFill>
                  <a:srgbClr val="A1D0E5"/>
                </a:solidFill>
                <a:latin typeface="Droid Sans"/>
              </a:rPr>
              <a:t>Informatik</a:t>
            </a:r>
            <a:endParaRPr sz="2500" dirty="0">
              <a:latin typeface="Droid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sz="2400" dirty="0">
                <a:latin typeface="Droid Sans"/>
              </a:rPr>
              <a:t> </a:t>
            </a:r>
            <a:r>
              <a:rPr lang="de" sz="2500" dirty="0">
                <a:latin typeface="Droid Sans"/>
              </a:rPr>
              <a:t>Altersbereinigung</a:t>
            </a:r>
            <a:endParaRPr sz="2500" dirty="0">
              <a:latin typeface="Droid Sans"/>
            </a:endParaRPr>
          </a:p>
          <a:p>
            <a:endParaRPr dirty="0">
              <a:latin typeface="Droid Sans"/>
            </a:endParaRPr>
          </a:p>
          <a:p>
            <a:r>
              <a:rPr lang="de" dirty="0">
                <a:latin typeface="Droid Sans"/>
              </a:rPr>
              <a:t>	</a:t>
            </a:r>
            <a:r>
              <a:rPr lang="de" sz="1867" dirty="0">
                <a:latin typeface="Droid Sans"/>
              </a:rPr>
              <a:t>Standardbevölkerung</a:t>
            </a:r>
            <a:endParaRPr sz="1867" dirty="0">
              <a:latin typeface="Droid Sans"/>
            </a:endParaRPr>
          </a:p>
        </p:txBody>
      </p:sp>
      <p:sp>
        <p:nvSpPr>
          <p:cNvPr id="126" name="Google Shape;126;p22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127" name="Google Shape;127;p22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10</a:t>
            </a:fld>
            <a:endParaRPr>
              <a:latin typeface="Droid Sans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1274333" y="2548634"/>
            <a:ext cx="6712000" cy="53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1867">
              <a:latin typeface="Droid Sans"/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1760967" y="2688300"/>
            <a:ext cx="8117200" cy="2257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Sollte ähnliche Strukturen wie die untersuchte Bevölkerung aufweisen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“alte” Standardbevölkerung von 1966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“neue” Standardbevölkerung von 1990, nicht durchgesetzt</a:t>
            </a:r>
            <a:endParaRPr sz="1867" dirty="0">
              <a:latin typeface="Droid Sans"/>
            </a:endParaRPr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8534" y="1210068"/>
            <a:ext cx="2815100" cy="5330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sz="2500" dirty="0">
                <a:latin typeface="Droid Sans"/>
              </a:rPr>
              <a:t> Altersbereinigung</a:t>
            </a:r>
            <a:endParaRPr sz="2500" dirty="0">
              <a:latin typeface="Droid Sans"/>
            </a:endParaRPr>
          </a:p>
          <a:p>
            <a:endParaRPr dirty="0">
              <a:latin typeface="Droid Sans"/>
            </a:endParaRPr>
          </a:p>
          <a:p>
            <a:r>
              <a:rPr lang="de" dirty="0">
                <a:latin typeface="Droid Sans"/>
              </a:rPr>
              <a:t>	</a:t>
            </a:r>
            <a:r>
              <a:rPr lang="de" sz="1867" dirty="0">
                <a:latin typeface="Droid Sans"/>
              </a:rPr>
              <a:t>Direkte Altersbereinigung</a:t>
            </a:r>
            <a:endParaRPr sz="1867" dirty="0">
              <a:latin typeface="Droid Sans"/>
            </a:endParaRPr>
          </a:p>
        </p:txBody>
      </p:sp>
      <p:sp>
        <p:nvSpPr>
          <p:cNvPr id="136" name="Google Shape;136;p23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137" name="Google Shape;137;p23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11</a:t>
            </a:fld>
            <a:endParaRPr dirty="0">
              <a:latin typeface="Droid Sans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1274333" y="2548634"/>
            <a:ext cx="6712000" cy="53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1867">
              <a:latin typeface="Droid Sans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1400233" y="3365768"/>
            <a:ext cx="9747600" cy="2832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buSzPts val="1400"/>
              <a:buChar char="●"/>
            </a:pPr>
            <a:r>
              <a:rPr lang="de" sz="1867" dirty="0">
                <a:solidFill>
                  <a:schemeClr val="dk1"/>
                </a:solidFill>
                <a:latin typeface="Droid Sans"/>
              </a:rPr>
              <a:t>kleine Abschnitte sollten zusammengefasst werden (z.B 95+)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Sterberate der Altersgruppen wird mithilfe der Standardpopulation gewichtet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solidFill>
                  <a:schemeClr val="dk1"/>
                </a:solidFill>
                <a:latin typeface="Droid Sans"/>
              </a:rPr>
              <a:t>Wird genutzt, wenn mehrere Werte verglichen werden sollen (Geschlecht, Alter, …)</a:t>
            </a:r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/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solidFill>
                  <a:schemeClr val="dk1"/>
                </a:solidFill>
                <a:latin typeface="Droid Sans"/>
              </a:rPr>
              <a:t>Zeitreihenanalyse</a:t>
            </a:r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/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/>
            <a:endParaRPr sz="1867" dirty="0">
              <a:solidFill>
                <a:schemeClr val="dk1"/>
              </a:solidFill>
              <a:latin typeface="Droid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dirty="0">
                <a:latin typeface="Droid Sans"/>
              </a:rPr>
              <a:t> </a:t>
            </a:r>
            <a:r>
              <a:rPr lang="de" sz="2500" dirty="0">
                <a:latin typeface="Droid Sans"/>
              </a:rPr>
              <a:t>Altersbereinigung</a:t>
            </a:r>
            <a:endParaRPr sz="2500" dirty="0">
              <a:latin typeface="Droid Sans"/>
            </a:endParaRPr>
          </a:p>
          <a:p>
            <a:endParaRPr dirty="0">
              <a:latin typeface="Droid Sans"/>
            </a:endParaRPr>
          </a:p>
          <a:p>
            <a:r>
              <a:rPr lang="de" dirty="0">
                <a:latin typeface="Droid Sans"/>
              </a:rPr>
              <a:t>	</a:t>
            </a:r>
            <a:r>
              <a:rPr lang="de" sz="1867" dirty="0">
                <a:latin typeface="Droid Sans"/>
              </a:rPr>
              <a:t>Direkte Altersbereinigung</a:t>
            </a:r>
            <a:endParaRPr sz="1867" dirty="0">
              <a:latin typeface="Droid Sans"/>
            </a:endParaRPr>
          </a:p>
        </p:txBody>
      </p:sp>
      <p:sp>
        <p:nvSpPr>
          <p:cNvPr id="145" name="Google Shape;145;p24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146" name="Google Shape;146;p24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12</a:t>
            </a:fld>
            <a:endParaRPr>
              <a:latin typeface="Droid Sans"/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2003900" y="3326900"/>
            <a:ext cx="9270400" cy="2832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1867">
              <a:solidFill>
                <a:schemeClr val="dk1"/>
              </a:solidFill>
              <a:latin typeface="Droid Sans"/>
            </a:endParaRPr>
          </a:p>
          <a:p>
            <a:endParaRPr sz="1867">
              <a:solidFill>
                <a:schemeClr val="dk1"/>
              </a:solidFill>
              <a:latin typeface="Droid Sans"/>
            </a:endParaRPr>
          </a:p>
          <a:p>
            <a:endParaRPr sz="1867">
              <a:latin typeface="Droid Sans"/>
            </a:endParaRPr>
          </a:p>
          <a:p>
            <a:r>
              <a:rPr lang="de" sz="1867">
                <a:latin typeface="Droid Sans"/>
              </a:rPr>
              <a:t>Abs = Altersbereinigte Sterberate</a:t>
            </a:r>
            <a:endParaRPr sz="1867">
              <a:latin typeface="Droid Sans"/>
            </a:endParaRPr>
          </a:p>
          <a:p>
            <a:r>
              <a:rPr lang="de" sz="1867">
                <a:latin typeface="Droid Sans"/>
              </a:rPr>
              <a:t>ASX = Anzahl Personen der Standardbevölkerung in Altersgruppe x</a:t>
            </a:r>
            <a:endParaRPr sz="1867">
              <a:latin typeface="Droid Sans"/>
            </a:endParaRPr>
          </a:p>
          <a:p>
            <a:r>
              <a:rPr lang="de" sz="1867">
                <a:latin typeface="Droid Sans"/>
              </a:rPr>
              <a:t>subx = Sterberate untersuchte Bevölkerung in Altersgruppe x </a:t>
            </a:r>
            <a:endParaRPr sz="1867">
              <a:latin typeface="Droid Sans"/>
            </a:endParaRPr>
          </a:p>
          <a:p>
            <a:endParaRPr sz="1867">
              <a:latin typeface="Droid San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de" sz="1867">
                <a:solidFill>
                  <a:schemeClr val="dk1"/>
                </a:solidFill>
                <a:latin typeface="Droid Sans"/>
              </a:rPr>
              <a:t>große Buchstaben = Standardbevölkerung</a:t>
            </a:r>
            <a:endParaRPr sz="1867">
              <a:latin typeface="Droid Sans"/>
            </a:endParaRPr>
          </a:p>
          <a:p>
            <a:r>
              <a:rPr lang="de" sz="1867">
                <a:latin typeface="Droid Sans"/>
              </a:rPr>
              <a:t>kleine Buchstaben = untersuchte Bevölkerung</a:t>
            </a:r>
            <a:endParaRPr sz="1867">
              <a:latin typeface="Droid Sans"/>
            </a:endParaRPr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334" y="3037134"/>
            <a:ext cx="3422065" cy="1119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sz="2500" dirty="0">
                <a:latin typeface="Droid Sans"/>
              </a:rPr>
              <a:t> Altersbereinigung</a:t>
            </a:r>
            <a:endParaRPr sz="2500" dirty="0">
              <a:latin typeface="Droid Sans"/>
            </a:endParaRPr>
          </a:p>
          <a:p>
            <a:endParaRPr dirty="0">
              <a:latin typeface="Droid Sans"/>
            </a:endParaRPr>
          </a:p>
          <a:p>
            <a:r>
              <a:rPr lang="de" dirty="0">
                <a:latin typeface="Droid Sans"/>
              </a:rPr>
              <a:t>	</a:t>
            </a:r>
            <a:r>
              <a:rPr lang="de" sz="1867" dirty="0">
                <a:latin typeface="Droid Sans"/>
              </a:rPr>
              <a:t>Indirekte Altersbereinigung</a:t>
            </a:r>
            <a:endParaRPr sz="1867" dirty="0">
              <a:latin typeface="Droid Sans"/>
            </a:endParaRPr>
          </a:p>
        </p:txBody>
      </p:sp>
      <p:sp>
        <p:nvSpPr>
          <p:cNvPr id="154" name="Google Shape;154;p25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155" name="Google Shape;155;p25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13</a:t>
            </a:fld>
            <a:endParaRPr>
              <a:latin typeface="Droid Sans"/>
            </a:endParaRPr>
          </a:p>
        </p:txBody>
      </p:sp>
      <p:sp>
        <p:nvSpPr>
          <p:cNvPr id="156" name="Google Shape;156;p25"/>
          <p:cNvSpPr txBox="1"/>
          <p:nvPr/>
        </p:nvSpPr>
        <p:spPr>
          <a:xfrm>
            <a:off x="4046733" y="2725834"/>
            <a:ext cx="6712000" cy="53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1867">
              <a:latin typeface="Droid Sans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1789933" y="3025334"/>
            <a:ext cx="9105200" cy="3406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Funktioniert “umgekehrt” zur direkten Altersbereinigung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Sterberate der Standardbevölkerung wird mit Sterberate der untersuchten Bevölkerung gewichtet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solidFill>
                  <a:schemeClr val="dk1"/>
                </a:solidFill>
                <a:latin typeface="Droid Sans"/>
              </a:rPr>
              <a:t>Wird genutzt, wenn die altersspezifischen Werte der untersuchten Bevölkerung nicht bekannt sind, aber die Gesamtzahl</a:t>
            </a:r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/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solidFill>
                  <a:schemeClr val="dk1"/>
                </a:solidFill>
                <a:latin typeface="Droid Sans"/>
              </a:rPr>
              <a:t>kleine Schwankungen bei der direkten Altersberinigung untergehen würden</a:t>
            </a:r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/>
            <a:endParaRPr sz="1867" dirty="0">
              <a:solidFill>
                <a:schemeClr val="dk1"/>
              </a:solidFill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solidFill>
                  <a:schemeClr val="dk1"/>
                </a:solidFill>
                <a:latin typeface="Droid Sans"/>
              </a:rPr>
              <a:t>erwartete Werte mit tatsächlichen Werten verglichen werden müssen</a:t>
            </a:r>
            <a:endParaRPr sz="1867" dirty="0">
              <a:latin typeface="Droid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dirty="0">
                <a:latin typeface="Droid Sans"/>
              </a:rPr>
              <a:t> Altersbereinigung</a:t>
            </a:r>
            <a:endParaRPr dirty="0">
              <a:latin typeface="Droid Sans"/>
            </a:endParaRPr>
          </a:p>
          <a:p>
            <a:endParaRPr dirty="0">
              <a:latin typeface="Droid Sans"/>
            </a:endParaRPr>
          </a:p>
          <a:p>
            <a:r>
              <a:rPr lang="de" dirty="0">
                <a:latin typeface="Droid Sans"/>
              </a:rPr>
              <a:t>	</a:t>
            </a:r>
            <a:r>
              <a:rPr lang="de" sz="1867" dirty="0">
                <a:latin typeface="Droid Sans"/>
              </a:rPr>
              <a:t>Indirekte Altersbereinigung</a:t>
            </a:r>
            <a:endParaRPr sz="1867" dirty="0">
              <a:latin typeface="Droid Sans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164" name="Google Shape;164;p26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14</a:t>
            </a:fld>
            <a:endParaRPr>
              <a:latin typeface="Droid Sans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4046733" y="2725834"/>
            <a:ext cx="6712000" cy="53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1867">
              <a:latin typeface="Droid Sans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1906633" y="3803501"/>
            <a:ext cx="9105200" cy="168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1867" dirty="0">
              <a:latin typeface="Droid Sans"/>
            </a:endParaRPr>
          </a:p>
          <a:p>
            <a:r>
              <a:rPr lang="de" sz="1867" dirty="0">
                <a:latin typeface="Droid Sans"/>
              </a:rPr>
              <a:t>gs = Gesamte Sterberate in der untersuchten Bevölkerung</a:t>
            </a:r>
            <a:endParaRPr sz="1867" dirty="0">
              <a:solidFill>
                <a:schemeClr val="dk1"/>
              </a:solidFill>
              <a:latin typeface="Droid Sans"/>
            </a:endParaRPr>
          </a:p>
          <a:p>
            <a:r>
              <a:rPr lang="de" sz="1867" dirty="0">
                <a:solidFill>
                  <a:schemeClr val="dk1"/>
                </a:solidFill>
                <a:latin typeface="Droid Sans"/>
              </a:rPr>
              <a:t>SSX = Sterberate je Altersgruppe x in Standardbevölkerung</a:t>
            </a:r>
            <a:endParaRPr sz="1867" dirty="0">
              <a:solidFill>
                <a:schemeClr val="dk1"/>
              </a:solidFill>
              <a:latin typeface="Droid Sans"/>
            </a:endParaRPr>
          </a:p>
          <a:p>
            <a:r>
              <a:rPr lang="de" sz="1867" dirty="0">
                <a:solidFill>
                  <a:schemeClr val="dk1"/>
                </a:solidFill>
                <a:latin typeface="Droid Sans"/>
              </a:rPr>
              <a:t>gubx = größe untersuchte Bevölkerung in Altersgruppe x  </a:t>
            </a:r>
            <a:endParaRPr sz="1867" dirty="0">
              <a:solidFill>
                <a:schemeClr val="dk1"/>
              </a:solidFill>
              <a:latin typeface="Droid San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de" sz="1867" dirty="0">
                <a:solidFill>
                  <a:schemeClr val="dk1"/>
                </a:solidFill>
                <a:latin typeface="Droid Sans"/>
              </a:rPr>
              <a:t>R = Rohe Sterberate der Standardbevölkerung </a:t>
            </a:r>
            <a:endParaRPr sz="1867" dirty="0">
              <a:solidFill>
                <a:schemeClr val="dk1"/>
              </a:solidFill>
              <a:latin typeface="Droid Sans"/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7883" y="3086033"/>
            <a:ext cx="3918967" cy="880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sz="2500" dirty="0">
                <a:latin typeface="Droid Sans"/>
              </a:rPr>
              <a:t>Alternative Metrik</a:t>
            </a:r>
            <a:endParaRPr sz="2500" dirty="0">
              <a:latin typeface="Droid Sans"/>
            </a:endParaRPr>
          </a:p>
          <a:p>
            <a:endParaRPr dirty="0">
              <a:latin typeface="Droid Sans"/>
            </a:endParaRPr>
          </a:p>
          <a:p>
            <a:r>
              <a:rPr lang="de" dirty="0">
                <a:latin typeface="Droid Sans"/>
              </a:rPr>
              <a:t>	</a:t>
            </a:r>
            <a:r>
              <a:rPr lang="de" sz="1867" dirty="0">
                <a:latin typeface="Droid Sans"/>
              </a:rPr>
              <a:t>Verlorene (gesunde) Lebenszeit</a:t>
            </a:r>
            <a:endParaRPr sz="1867" dirty="0">
              <a:latin typeface="Droid Sans"/>
            </a:endParaRPr>
          </a:p>
          <a:p>
            <a:endParaRPr sz="1867" dirty="0">
              <a:latin typeface="Droid Sans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ftr" idx="11"/>
          </p:nvPr>
        </p:nvSpPr>
        <p:spPr>
          <a:xfrm>
            <a:off x="683568" y="65404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174" name="Google Shape;174;p27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15</a:t>
            </a:fld>
            <a:endParaRPr>
              <a:latin typeface="Droid Sans"/>
            </a:endParaRPr>
          </a:p>
        </p:txBody>
      </p:sp>
      <p:sp>
        <p:nvSpPr>
          <p:cNvPr id="175" name="Google Shape;175;p27"/>
          <p:cNvSpPr txBox="1"/>
          <p:nvPr/>
        </p:nvSpPr>
        <p:spPr>
          <a:xfrm>
            <a:off x="1397000" y="3259667"/>
            <a:ext cx="8572400" cy="168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buSzPts val="1400"/>
              <a:buChar char="●"/>
            </a:pPr>
            <a:r>
              <a:rPr lang="de" sz="1867">
                <a:latin typeface="Droid Sans"/>
              </a:rPr>
              <a:t>Stirbt ein junger Mensch, geht mehr (gesunde) Lebenszeit verloren</a:t>
            </a:r>
            <a:endParaRPr sz="1867">
              <a:latin typeface="Droid Sans"/>
            </a:endParaRPr>
          </a:p>
          <a:p>
            <a:pPr marL="609585"/>
            <a:endParaRPr sz="1867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>
                <a:latin typeface="Droid Sans"/>
              </a:rPr>
              <a:t>größere Auswirkung für das Land, z.B wirtschaftlich</a:t>
            </a:r>
            <a:endParaRPr sz="1867">
              <a:latin typeface="Droid Sans"/>
            </a:endParaRPr>
          </a:p>
          <a:p>
            <a:endParaRPr sz="1867">
              <a:latin typeface="Droid Sans"/>
            </a:endParaRPr>
          </a:p>
          <a:p>
            <a:endParaRPr sz="1867">
              <a:latin typeface="Droid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159F8-28CC-41C0-86BA-CEBA92076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08" y="3032919"/>
            <a:ext cx="10272184" cy="792162"/>
          </a:xfrm>
        </p:spPr>
        <p:txBody>
          <a:bodyPr/>
          <a:lstStyle/>
          <a:p>
            <a:pPr algn="ctr"/>
            <a:r>
              <a:rPr lang="de-DE" sz="4000" dirty="0">
                <a:solidFill>
                  <a:srgbClr val="0F3277"/>
                </a:solidFill>
                <a:latin typeface="Droid Sans"/>
              </a:rPr>
              <a:t>Informatischer</a:t>
            </a:r>
            <a:r>
              <a:rPr lang="de-DE" sz="4000" dirty="0">
                <a:latin typeface="Droid Sans"/>
              </a:rPr>
              <a:t> Hintergrund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A19D1B4-3D7D-4599-849C-5821A4029E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16</a:t>
            </a:fld>
            <a:endParaRPr lang="de-DE"/>
          </a:p>
        </p:txBody>
      </p:sp>
      <p:pic>
        <p:nvPicPr>
          <p:cNvPr id="5" name="Grafik 4" descr="Künstliche Intelligenz mit einfarbiger Füllung">
            <a:extLst>
              <a:ext uri="{FF2B5EF4-FFF2-40B4-BE49-F238E27FC236}">
                <a16:creationId xmlns:a16="http://schemas.microsoft.com/office/drawing/2014/main" id="{2D1FB8CF-8F36-44D4-B3D5-2998CA01E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73132" y="282044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328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784299" y="6550026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17</a:t>
            </a:fld>
            <a:r>
              <a:rPr lang="de-DE"/>
              <a:t>.1. Informatischer Hintergrund</a:t>
            </a:r>
            <a:endParaRPr/>
          </a:p>
        </p:txBody>
      </p:sp>
      <p:sp>
        <p:nvSpPr>
          <p:cNvPr id="41" name="Google Shape;41;p5"/>
          <p:cNvSpPr txBox="1"/>
          <p:nvPr/>
        </p:nvSpPr>
        <p:spPr>
          <a:xfrm>
            <a:off x="353500" y="1437600"/>
            <a:ext cx="6645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 b="1" dirty="0">
                <a:solidFill>
                  <a:schemeClr val="dk2"/>
                </a:solidFill>
              </a:rPr>
              <a:t>2</a:t>
            </a:r>
            <a:r>
              <a:rPr lang="de-DE" sz="2500" b="1" dirty="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rPr>
              <a:t>. Informatischer Hintergrund</a:t>
            </a:r>
            <a:endParaRPr sz="2500" b="1" dirty="0">
              <a:solidFill>
                <a:schemeClr val="dk2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2" name="Google Shape;42;p5"/>
          <p:cNvSpPr txBox="1"/>
          <p:nvPr/>
        </p:nvSpPr>
        <p:spPr>
          <a:xfrm>
            <a:off x="518325" y="2236650"/>
            <a:ext cx="7593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Droid Sans"/>
              <a:buChar char="●"/>
            </a:pPr>
            <a:r>
              <a:rPr lang="de-DE" sz="2000" dirty="0">
                <a:latin typeface="Droid Sans"/>
                <a:ea typeface="Droid Sans"/>
                <a:cs typeface="Droid Sans"/>
                <a:sym typeface="Droid Sans"/>
              </a:rPr>
              <a:t>Digitalisierung ist auf dem Vormarsch in der Medizin.</a:t>
            </a:r>
            <a:endParaRPr sz="2000" dirty="0">
              <a:latin typeface="Droid Sans"/>
              <a:ea typeface="Droid Sans"/>
              <a:cs typeface="Droid Sans"/>
              <a:sym typeface="Droid Sans"/>
            </a:endParaRPr>
          </a:p>
        </p:txBody>
      </p:sp>
      <p:pic>
        <p:nvPicPr>
          <p:cNvPr id="43" name="Google Shape;4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3375" y="2958900"/>
            <a:ext cx="2857500" cy="310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7250" y="2958900"/>
            <a:ext cx="2857500" cy="31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683575" y="1758750"/>
            <a:ext cx="10622700" cy="67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roid Sans"/>
              <a:buChar char="●"/>
            </a:pPr>
            <a:r>
              <a:rPr lang="de-DE" sz="2000" b="0">
                <a:solidFill>
                  <a:srgbClr val="000000"/>
                </a:solidFill>
                <a:latin typeface="Droid Sans"/>
                <a:ea typeface="Droid Sans"/>
                <a:cs typeface="Droid Sans"/>
                <a:sym typeface="Droid Sans"/>
              </a:rPr>
              <a:t>Datenmengen werden auch in der Medizin immer größer und lassen sich nur noch mithilfe von Computern verwerten.</a:t>
            </a:r>
            <a:endParaRPr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784299" y="6550026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de-DE"/>
              <a:t>2.2. Informatischer Hintergrund</a:t>
            </a:r>
            <a:endParaRPr/>
          </a:p>
        </p:txBody>
      </p:sp>
      <p:pic>
        <p:nvPicPr>
          <p:cNvPr id="52" name="Google Shape;5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600" y="2636850"/>
            <a:ext cx="28575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683575" y="1758752"/>
            <a:ext cx="10272300" cy="100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roid Sans"/>
              <a:buChar char="●"/>
            </a:pPr>
            <a:r>
              <a:rPr lang="de-DE" sz="2000" b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Python ist eine generische Programmiersprache mit großer Entwickler Gemeinschaft</a:t>
            </a:r>
            <a:endParaRPr sz="2000" b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roid Sans"/>
              <a:buChar char="●"/>
            </a:pPr>
            <a:r>
              <a:rPr lang="de-DE" sz="2000" b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Laut TIOBE Index ist Python momentan die weltweit beliebteste Programmiersprache </a:t>
            </a:r>
            <a:endParaRPr sz="2000" b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59" name="Google Shape;59;p7"/>
          <p:cNvSpPr txBox="1">
            <a:spLocks noGrp="1"/>
          </p:cNvSpPr>
          <p:nvPr>
            <p:ph type="sldNum" idx="12"/>
          </p:nvPr>
        </p:nvSpPr>
        <p:spPr>
          <a:xfrm>
            <a:off x="8784299" y="6550026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de-DE"/>
              <a:t>2.3. Informatischer Hintergrund</a:t>
            </a:r>
            <a:endParaRPr/>
          </a:p>
        </p:txBody>
      </p:sp>
      <p:pic>
        <p:nvPicPr>
          <p:cNvPr id="60" name="Google Shape;6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778" y="3033134"/>
            <a:ext cx="3764286" cy="3472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A19D1B4-3D7D-4599-849C-5821A4029E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</a:t>
            </a:fld>
            <a:endParaRPr lang="de-DE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CF406381-F9B6-4BA0-99FE-4ED64F629CFB}"/>
              </a:ext>
            </a:extLst>
          </p:cNvPr>
          <p:cNvSpPr txBox="1">
            <a:spLocks/>
          </p:cNvSpPr>
          <p:nvPr/>
        </p:nvSpPr>
        <p:spPr>
          <a:xfrm>
            <a:off x="683568" y="1474664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dirty="0">
                <a:latin typeface="Droid Sans"/>
              </a:rPr>
              <a:t>Inhalt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1B817437-C1DE-49B2-BA2F-168ABD319145}"/>
              </a:ext>
            </a:extLst>
          </p:cNvPr>
          <p:cNvSpPr txBox="1">
            <a:spLocks/>
          </p:cNvSpPr>
          <p:nvPr/>
        </p:nvSpPr>
        <p:spPr>
          <a:xfrm>
            <a:off x="1914755" y="2374757"/>
            <a:ext cx="7266112" cy="300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de-DE" sz="1800" dirty="0">
                <a:solidFill>
                  <a:srgbClr val="0F3277"/>
                </a:solidFill>
                <a:latin typeface="Droid Sans"/>
              </a:rPr>
              <a:t>Medizinischer Hintergrund</a:t>
            </a:r>
          </a:p>
          <a:p>
            <a:pPr marL="457200" indent="-457200">
              <a:buFont typeface="+mj-lt"/>
              <a:buAutoNum type="arabicPeriod"/>
            </a:pPr>
            <a:endParaRPr lang="de-DE" sz="1800" dirty="0">
              <a:solidFill>
                <a:srgbClr val="0F3277"/>
              </a:solidFill>
              <a:latin typeface="Droid Sans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1800" dirty="0">
                <a:solidFill>
                  <a:srgbClr val="0F3277"/>
                </a:solidFill>
                <a:latin typeface="Droid Sans"/>
              </a:rPr>
              <a:t>Informatischer Hintergrund</a:t>
            </a:r>
          </a:p>
          <a:p>
            <a:pPr marL="457200" indent="-457200">
              <a:buFont typeface="+mj-lt"/>
              <a:buAutoNum type="arabicPeriod"/>
            </a:pPr>
            <a:endParaRPr lang="de-DE" sz="1800" dirty="0">
              <a:solidFill>
                <a:srgbClr val="0F3277"/>
              </a:solidFill>
              <a:latin typeface="Droid Sans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1800" dirty="0">
                <a:solidFill>
                  <a:srgbClr val="0F3277"/>
                </a:solidFill>
                <a:latin typeface="Droid Sans"/>
              </a:rPr>
              <a:t>Aufgabenverteilung</a:t>
            </a:r>
          </a:p>
          <a:p>
            <a:pPr marL="457200" indent="-457200">
              <a:buFont typeface="+mj-lt"/>
              <a:buAutoNum type="arabicPeriod"/>
            </a:pPr>
            <a:endParaRPr lang="de-DE" sz="1800" dirty="0">
              <a:solidFill>
                <a:srgbClr val="0F3277"/>
              </a:solidFill>
              <a:latin typeface="Droid Sans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1800" dirty="0">
                <a:solidFill>
                  <a:srgbClr val="0F3277"/>
                </a:solidFill>
                <a:latin typeface="Droid Sans"/>
              </a:rPr>
              <a:t>Aktueller Zwischenstand </a:t>
            </a:r>
          </a:p>
          <a:p>
            <a:pPr marL="457200" indent="-457200">
              <a:buFont typeface="+mj-lt"/>
              <a:buAutoNum type="arabicPeriod"/>
            </a:pPr>
            <a:endParaRPr lang="de-DE" sz="1800" dirty="0">
              <a:solidFill>
                <a:srgbClr val="0F3277"/>
              </a:solidFill>
              <a:latin typeface="Droid Sans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1800" dirty="0">
                <a:solidFill>
                  <a:srgbClr val="0F3277"/>
                </a:solidFill>
                <a:latin typeface="Droid Sans"/>
              </a:rPr>
              <a:t>Ziel</a:t>
            </a:r>
          </a:p>
          <a:p>
            <a:pPr marL="457200" indent="-457200">
              <a:buFont typeface="+mj-lt"/>
              <a:buAutoNum type="arabicPeriod"/>
            </a:pPr>
            <a:endParaRPr lang="de-DE" sz="1800" dirty="0">
              <a:solidFill>
                <a:srgbClr val="0F3277"/>
              </a:solidFill>
              <a:latin typeface="Droid Sans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1800" dirty="0">
                <a:solidFill>
                  <a:srgbClr val="0F3277"/>
                </a:solidFill>
                <a:latin typeface="Droid Sans"/>
              </a:rPr>
              <a:t>Ausblick</a:t>
            </a:r>
            <a:endParaRPr lang="de-DE" sz="1800" dirty="0">
              <a:latin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4131663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683575" y="1758753"/>
            <a:ext cx="10272300" cy="104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roid Sans"/>
              <a:buChar char="●"/>
            </a:pPr>
            <a:r>
              <a:rPr lang="de-DE" sz="2000" b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Standard Data Science Stack for Python: </a:t>
            </a:r>
            <a:r>
              <a:rPr lang="de-DE" sz="2000" b="0" i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NumPy, Pandas, Matplotlib, Seaborn</a:t>
            </a:r>
            <a:r>
              <a:rPr lang="de-DE" sz="2000" b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.</a:t>
            </a:r>
            <a:endParaRPr sz="2000" b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roid Sans"/>
              <a:buChar char="●"/>
            </a:pPr>
            <a:r>
              <a:rPr lang="de-DE" sz="2000" b="0" i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Predictive Analytics </a:t>
            </a:r>
            <a:r>
              <a:rPr lang="de-DE" sz="2000" b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Fähigkeiten</a:t>
            </a:r>
            <a:r>
              <a:rPr lang="de-DE" sz="2000" b="0" i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 </a:t>
            </a:r>
            <a:r>
              <a:rPr lang="de-DE" sz="2000" b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werden via </a:t>
            </a:r>
            <a:r>
              <a:rPr lang="de-DE" sz="2000" b="0" i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Scikit-learn </a:t>
            </a:r>
            <a:r>
              <a:rPr lang="de-DE" sz="2000" b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bereitgestellt.</a:t>
            </a:r>
            <a:endParaRPr sz="2000" b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67" name="Google Shape;67;p8"/>
          <p:cNvSpPr txBox="1">
            <a:spLocks noGrp="1"/>
          </p:cNvSpPr>
          <p:nvPr>
            <p:ph type="sldNum" idx="12"/>
          </p:nvPr>
        </p:nvSpPr>
        <p:spPr>
          <a:xfrm>
            <a:off x="8784299" y="6550026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de-DE"/>
              <a:t>2.4. Informatischer Hintergrund</a:t>
            </a:r>
            <a:endParaRPr/>
          </a:p>
        </p:txBody>
      </p:sp>
      <p:pic>
        <p:nvPicPr>
          <p:cNvPr id="68" name="Google Shape;6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875" y="2806650"/>
            <a:ext cx="5937724" cy="325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159F8-28CC-41C0-86BA-CEBA92076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08" y="3032919"/>
            <a:ext cx="10272184" cy="792162"/>
          </a:xfrm>
        </p:spPr>
        <p:txBody>
          <a:bodyPr/>
          <a:lstStyle/>
          <a:p>
            <a:pPr algn="ctr"/>
            <a:r>
              <a:rPr lang="de-DE" sz="4000" dirty="0">
                <a:solidFill>
                  <a:srgbClr val="0F3277"/>
                </a:solidFill>
                <a:latin typeface="Droid Sans"/>
              </a:rPr>
              <a:t>Aufgabenverteilung</a:t>
            </a:r>
            <a:endParaRPr lang="de-DE" sz="4000" dirty="0">
              <a:latin typeface="Droid Sans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A19D1B4-3D7D-4599-849C-5821A4029E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21</a:t>
            </a:fld>
            <a:endParaRPr lang="de-DE"/>
          </a:p>
        </p:txBody>
      </p:sp>
      <p:pic>
        <p:nvPicPr>
          <p:cNvPr id="6" name="Grafik 5" descr="Klemmbrett teilweise angekreuzt mit einfarbiger Füllung">
            <a:extLst>
              <a:ext uri="{FF2B5EF4-FFF2-40B4-BE49-F238E27FC236}">
                <a16:creationId xmlns:a16="http://schemas.microsoft.com/office/drawing/2014/main" id="{1F229D52-251F-4741-8122-152469CDE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70748" y="289864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320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9999A17-A97B-4BF2-BD61-0455E3BAE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01" y="1219761"/>
            <a:ext cx="4478975" cy="533026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E0F3EB4-B849-42E5-B7A5-725ABE8D4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08" y="1317256"/>
            <a:ext cx="10272184" cy="792162"/>
          </a:xfrm>
        </p:spPr>
        <p:txBody>
          <a:bodyPr/>
          <a:lstStyle/>
          <a:p>
            <a:r>
              <a:rPr lang="de-DE" sz="2500" dirty="0">
                <a:latin typeface="Droid Sans"/>
              </a:rPr>
              <a:t>Vorgehensplan und Aufgabenaufteilung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97B6410-7509-441D-9966-E35FE47AEF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22</a:t>
            </a:fld>
            <a:endParaRPr lang="de-DE"/>
          </a:p>
        </p:txBody>
      </p:sp>
      <p:sp>
        <p:nvSpPr>
          <p:cNvPr id="5" name="Textplatzhalter 21">
            <a:extLst>
              <a:ext uri="{FF2B5EF4-FFF2-40B4-BE49-F238E27FC236}">
                <a16:creationId xmlns:a16="http://schemas.microsoft.com/office/drawing/2014/main" id="{43304EEA-C8FF-4077-861B-6CE0DA68B692}"/>
              </a:ext>
            </a:extLst>
          </p:cNvPr>
          <p:cNvSpPr txBox="1">
            <a:spLocks/>
          </p:cNvSpPr>
          <p:nvPr/>
        </p:nvSpPr>
        <p:spPr>
          <a:xfrm>
            <a:off x="4074499" y="1956278"/>
            <a:ext cx="1892832" cy="95778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 dirty="0">
                <a:solidFill>
                  <a:srgbClr val="00A7EC"/>
                </a:solidFill>
                <a:latin typeface="Droid Sans"/>
              </a:rPr>
              <a:t>Sterbefälle in Deutschland Visualisierung</a:t>
            </a:r>
          </a:p>
        </p:txBody>
      </p:sp>
      <p:sp>
        <p:nvSpPr>
          <p:cNvPr id="6" name="Textplatzhalter 3">
            <a:extLst>
              <a:ext uri="{FF2B5EF4-FFF2-40B4-BE49-F238E27FC236}">
                <a16:creationId xmlns:a16="http://schemas.microsoft.com/office/drawing/2014/main" id="{13427C3D-8925-4936-8F4C-3C64A62EC603}"/>
              </a:ext>
            </a:extLst>
          </p:cNvPr>
          <p:cNvSpPr txBox="1">
            <a:spLocks/>
          </p:cNvSpPr>
          <p:nvPr/>
        </p:nvSpPr>
        <p:spPr>
          <a:xfrm>
            <a:off x="9212734" y="1827611"/>
            <a:ext cx="1824119" cy="833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 dirty="0">
                <a:solidFill>
                  <a:srgbClr val="0F3277"/>
                </a:solidFill>
                <a:latin typeface="Droid Sans"/>
              </a:rPr>
              <a:t>Vergleich Grippe- und Coronawelle visualisieren</a:t>
            </a:r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18D2315E-6DA6-48AD-BD59-252FB69D8D5D}"/>
              </a:ext>
            </a:extLst>
          </p:cNvPr>
          <p:cNvSpPr txBox="1">
            <a:spLocks/>
          </p:cNvSpPr>
          <p:nvPr/>
        </p:nvSpPr>
        <p:spPr>
          <a:xfrm>
            <a:off x="3408948" y="3201557"/>
            <a:ext cx="2182191" cy="302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 dirty="0">
                <a:solidFill>
                  <a:srgbClr val="00B050"/>
                </a:solidFill>
                <a:latin typeface="Droid Sans"/>
              </a:rPr>
              <a:t>Altersbereinigung</a:t>
            </a:r>
          </a:p>
        </p:txBody>
      </p:sp>
      <p:sp>
        <p:nvSpPr>
          <p:cNvPr id="8" name="Textplatzhalter 15">
            <a:extLst>
              <a:ext uri="{FF2B5EF4-FFF2-40B4-BE49-F238E27FC236}">
                <a16:creationId xmlns:a16="http://schemas.microsoft.com/office/drawing/2014/main" id="{54034469-9A8A-4F34-B7F7-1600951F1530}"/>
              </a:ext>
            </a:extLst>
          </p:cNvPr>
          <p:cNvSpPr txBox="1">
            <a:spLocks/>
          </p:cNvSpPr>
          <p:nvPr/>
        </p:nvSpPr>
        <p:spPr>
          <a:xfrm>
            <a:off x="9498205" y="3089533"/>
            <a:ext cx="1824119" cy="833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 dirty="0">
                <a:solidFill>
                  <a:srgbClr val="00B050"/>
                </a:solidFill>
                <a:latin typeface="Droid Sans"/>
              </a:rPr>
              <a:t>Sterblichkeit im Einfluss auf die Bevölkerung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98287B93-A189-4BAA-A27C-BCD03277C892}"/>
              </a:ext>
            </a:extLst>
          </p:cNvPr>
          <p:cNvSpPr txBox="1">
            <a:spLocks/>
          </p:cNvSpPr>
          <p:nvPr/>
        </p:nvSpPr>
        <p:spPr>
          <a:xfrm>
            <a:off x="3982142" y="3943936"/>
            <a:ext cx="2159000" cy="302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 dirty="0">
                <a:solidFill>
                  <a:srgbClr val="0079C0"/>
                </a:solidFill>
                <a:latin typeface="Droid Sans"/>
              </a:rPr>
              <a:t>Sterblichkeit visualisieren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AC7231CD-4C83-47EB-9483-9D507A258290}"/>
              </a:ext>
            </a:extLst>
          </p:cNvPr>
          <p:cNvSpPr txBox="1">
            <a:spLocks/>
          </p:cNvSpPr>
          <p:nvPr/>
        </p:nvSpPr>
        <p:spPr>
          <a:xfrm>
            <a:off x="9130618" y="4242094"/>
            <a:ext cx="1988350" cy="302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 dirty="0">
                <a:solidFill>
                  <a:srgbClr val="0079C0"/>
                </a:solidFill>
                <a:latin typeface="Droid Sans"/>
              </a:rPr>
              <a:t>Zeitreihenanalyse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CF019EE-7656-45E5-8A17-08AACCC37CC9}"/>
              </a:ext>
            </a:extLst>
          </p:cNvPr>
          <p:cNvSpPr/>
          <p:nvPr/>
        </p:nvSpPr>
        <p:spPr>
          <a:xfrm>
            <a:off x="6417410" y="5048766"/>
            <a:ext cx="1997835" cy="448695"/>
          </a:xfrm>
          <a:prstGeom prst="rect">
            <a:avLst/>
          </a:prstGeom>
          <a:solidFill>
            <a:srgbClr val="0079C0"/>
          </a:solidFill>
          <a:ln>
            <a:solidFill>
              <a:srgbClr val="0079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latin typeface="Droid Sans"/>
              </a:rPr>
              <a:t>Themeneinfindung</a:t>
            </a:r>
          </a:p>
        </p:txBody>
      </p:sp>
      <p:pic>
        <p:nvPicPr>
          <p:cNvPr id="12" name="Grafik 11" descr="Ein Bild, das Person, Mann, Wand, Anzug enthält.&#10;&#10;Automatisch generierte Beschreibung">
            <a:extLst>
              <a:ext uri="{FF2B5EF4-FFF2-40B4-BE49-F238E27FC236}">
                <a16:creationId xmlns:a16="http://schemas.microsoft.com/office/drawing/2014/main" id="{4CA68777-DD0D-42CB-AB13-D0F418F20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556" y="5638239"/>
            <a:ext cx="601709" cy="833587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CE464E39-D9C3-45F2-8407-A680B4DE4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5472" y="5647875"/>
            <a:ext cx="601710" cy="832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F0CBFB4A-F71D-4AFC-8A73-4E673ECA9C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3" r="14936"/>
          <a:stretch/>
        </p:blipFill>
        <p:spPr bwMode="auto">
          <a:xfrm>
            <a:off x="8114390" y="5638239"/>
            <a:ext cx="601709" cy="83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42829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3C50F52-E586-47DC-9E90-62C1B6FB2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863" y="2069640"/>
            <a:ext cx="7953940" cy="392669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4D96589-6465-4EBD-BA84-3045AC51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418" y="1420161"/>
            <a:ext cx="10272184" cy="792162"/>
          </a:xfrm>
        </p:spPr>
        <p:txBody>
          <a:bodyPr/>
          <a:lstStyle/>
          <a:p>
            <a:r>
              <a:rPr lang="de-DE" sz="2500" dirty="0">
                <a:latin typeface="Droid Sans"/>
              </a:rPr>
              <a:t>Zeitplanung mittels SCRUM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365D3CF-1A63-4AB9-8999-3ED5A610A0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23</a:t>
            </a:fld>
            <a:endParaRPr lang="de-DE"/>
          </a:p>
        </p:txBody>
      </p:sp>
      <p:sp>
        <p:nvSpPr>
          <p:cNvPr id="5" name="Textplatzhalter 15">
            <a:extLst>
              <a:ext uri="{FF2B5EF4-FFF2-40B4-BE49-F238E27FC236}">
                <a16:creationId xmlns:a16="http://schemas.microsoft.com/office/drawing/2014/main" id="{B64A7208-8506-4234-9F18-9373CFEBEE3C}"/>
              </a:ext>
            </a:extLst>
          </p:cNvPr>
          <p:cNvSpPr txBox="1">
            <a:spLocks/>
          </p:cNvSpPr>
          <p:nvPr/>
        </p:nvSpPr>
        <p:spPr>
          <a:xfrm>
            <a:off x="227316" y="2640579"/>
            <a:ext cx="1689421" cy="302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dirty="0">
                <a:solidFill>
                  <a:srgbClr val="D60093"/>
                </a:solidFill>
                <a:latin typeface="Droid Sans"/>
              </a:rPr>
              <a:t>Agile Planung </a:t>
            </a:r>
          </a:p>
          <a:p>
            <a:pPr algn="ctr"/>
            <a:endParaRPr lang="de-DE" dirty="0"/>
          </a:p>
        </p:txBody>
      </p:sp>
      <p:sp>
        <p:nvSpPr>
          <p:cNvPr id="6" name="Textplatzhalter 16">
            <a:extLst>
              <a:ext uri="{FF2B5EF4-FFF2-40B4-BE49-F238E27FC236}">
                <a16:creationId xmlns:a16="http://schemas.microsoft.com/office/drawing/2014/main" id="{83F53D76-348B-4371-9116-F7873CD3C7F3}"/>
              </a:ext>
            </a:extLst>
          </p:cNvPr>
          <p:cNvSpPr txBox="1">
            <a:spLocks/>
          </p:cNvSpPr>
          <p:nvPr/>
        </p:nvSpPr>
        <p:spPr>
          <a:xfrm>
            <a:off x="301275" y="3043250"/>
            <a:ext cx="1813567" cy="706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Aufgaben werden in GitHub erstellt und verwaltet</a:t>
            </a:r>
          </a:p>
          <a:p>
            <a:endParaRPr lang="de-DE" dirty="0">
              <a:latin typeface="Droid Sans"/>
            </a:endParaRPr>
          </a:p>
        </p:txBody>
      </p:sp>
      <p:sp>
        <p:nvSpPr>
          <p:cNvPr id="7" name="Textplatzhalter 15">
            <a:extLst>
              <a:ext uri="{FF2B5EF4-FFF2-40B4-BE49-F238E27FC236}">
                <a16:creationId xmlns:a16="http://schemas.microsoft.com/office/drawing/2014/main" id="{1A9C27F1-12DD-4D90-9A74-F69D96DC3FEC}"/>
              </a:ext>
            </a:extLst>
          </p:cNvPr>
          <p:cNvSpPr txBox="1">
            <a:spLocks/>
          </p:cNvSpPr>
          <p:nvPr/>
        </p:nvSpPr>
        <p:spPr>
          <a:xfrm>
            <a:off x="112764" y="4401709"/>
            <a:ext cx="1191308" cy="302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dirty="0">
                <a:solidFill>
                  <a:srgbClr val="0F3277"/>
                </a:solidFill>
                <a:latin typeface="Droid Sans"/>
              </a:rPr>
              <a:t>Sprint</a:t>
            </a:r>
          </a:p>
          <a:p>
            <a:pPr algn="ctr"/>
            <a:endParaRPr lang="de-DE" sz="1600" dirty="0">
              <a:latin typeface="Droid Sans"/>
            </a:endParaRPr>
          </a:p>
        </p:txBody>
      </p:sp>
      <p:sp>
        <p:nvSpPr>
          <p:cNvPr id="8" name="Textplatzhalter 16">
            <a:extLst>
              <a:ext uri="{FF2B5EF4-FFF2-40B4-BE49-F238E27FC236}">
                <a16:creationId xmlns:a16="http://schemas.microsoft.com/office/drawing/2014/main" id="{F713D7E9-ACCE-4E2F-AE52-512EF27333FE}"/>
              </a:ext>
            </a:extLst>
          </p:cNvPr>
          <p:cNvSpPr txBox="1">
            <a:spLocks/>
          </p:cNvSpPr>
          <p:nvPr/>
        </p:nvSpPr>
        <p:spPr>
          <a:xfrm>
            <a:off x="294205" y="4781512"/>
            <a:ext cx="1813567" cy="706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Festgelegter Zeitintervall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Bearbeitungsdauer 1 Woche</a:t>
            </a:r>
          </a:p>
          <a:p>
            <a:endParaRPr lang="de-DE" dirty="0">
              <a:latin typeface="Droid Sans"/>
            </a:endParaRPr>
          </a:p>
        </p:txBody>
      </p:sp>
      <p:sp>
        <p:nvSpPr>
          <p:cNvPr id="9" name="Textplatzhalter 15">
            <a:extLst>
              <a:ext uri="{FF2B5EF4-FFF2-40B4-BE49-F238E27FC236}">
                <a16:creationId xmlns:a16="http://schemas.microsoft.com/office/drawing/2014/main" id="{EFF1C2DC-C593-45D0-A272-09041287D4A2}"/>
              </a:ext>
            </a:extLst>
          </p:cNvPr>
          <p:cNvSpPr txBox="1">
            <a:spLocks/>
          </p:cNvSpPr>
          <p:nvPr/>
        </p:nvSpPr>
        <p:spPr>
          <a:xfrm>
            <a:off x="9950986" y="2640579"/>
            <a:ext cx="1796396" cy="302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dirty="0">
                <a:solidFill>
                  <a:srgbClr val="3293CC"/>
                </a:solidFill>
                <a:latin typeface="Droid Sans"/>
              </a:rPr>
              <a:t>Meetings</a:t>
            </a:r>
          </a:p>
          <a:p>
            <a:pPr algn="ctr"/>
            <a:endParaRPr lang="de-DE" dirty="0"/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8E73629B-CC40-4300-A750-23341B44CB15}"/>
              </a:ext>
            </a:extLst>
          </p:cNvPr>
          <p:cNvSpPr txBox="1">
            <a:spLocks/>
          </p:cNvSpPr>
          <p:nvPr/>
        </p:nvSpPr>
        <p:spPr>
          <a:xfrm>
            <a:off x="10302252" y="2947788"/>
            <a:ext cx="1813567" cy="706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Abstimmung der Aufgaben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Aufklärung über den Erkenntnisstand</a:t>
            </a:r>
          </a:p>
          <a:p>
            <a:endParaRPr lang="de-DE" dirty="0">
              <a:latin typeface="Droid Sans"/>
            </a:endParaRPr>
          </a:p>
        </p:txBody>
      </p:sp>
      <p:sp>
        <p:nvSpPr>
          <p:cNvPr id="11" name="Textplatzhalter 15">
            <a:extLst>
              <a:ext uri="{FF2B5EF4-FFF2-40B4-BE49-F238E27FC236}">
                <a16:creationId xmlns:a16="http://schemas.microsoft.com/office/drawing/2014/main" id="{2CBB57A9-C43C-4E08-B5D2-4CA74F8CFCCB}"/>
              </a:ext>
            </a:extLst>
          </p:cNvPr>
          <p:cNvSpPr txBox="1">
            <a:spLocks/>
          </p:cNvSpPr>
          <p:nvPr/>
        </p:nvSpPr>
        <p:spPr>
          <a:xfrm>
            <a:off x="9950986" y="4435955"/>
            <a:ext cx="1258049" cy="302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dirty="0">
                <a:solidFill>
                  <a:srgbClr val="00B050"/>
                </a:solidFill>
                <a:latin typeface="Droid Sans"/>
              </a:rPr>
              <a:t>Review</a:t>
            </a:r>
          </a:p>
          <a:p>
            <a:pPr algn="ctr"/>
            <a:endParaRPr lang="de-DE" sz="1600" dirty="0">
              <a:latin typeface="Droid Sans"/>
            </a:endParaRPr>
          </a:p>
        </p:txBody>
      </p:sp>
      <p:sp>
        <p:nvSpPr>
          <p:cNvPr id="12" name="Textplatzhalter 16">
            <a:extLst>
              <a:ext uri="{FF2B5EF4-FFF2-40B4-BE49-F238E27FC236}">
                <a16:creationId xmlns:a16="http://schemas.microsoft.com/office/drawing/2014/main" id="{648E8277-8812-441D-833A-F3DF5FCDB3DD}"/>
              </a:ext>
            </a:extLst>
          </p:cNvPr>
          <p:cNvSpPr txBox="1">
            <a:spLocks/>
          </p:cNvSpPr>
          <p:nvPr/>
        </p:nvSpPr>
        <p:spPr>
          <a:xfrm>
            <a:off x="10187611" y="4703895"/>
            <a:ext cx="1813567" cy="706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de-DE" dirty="0">
                <a:latin typeface="Droid Sans"/>
              </a:rPr>
              <a:t>Überprüfung der Erkenntnisse ob erhobene Daten schlüssig  sind</a:t>
            </a:r>
          </a:p>
          <a:p>
            <a:endParaRPr lang="de-DE" dirty="0">
              <a:latin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7976641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159F8-28CC-41C0-86BA-CEBA92076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08" y="3032919"/>
            <a:ext cx="10272184" cy="792162"/>
          </a:xfrm>
        </p:spPr>
        <p:txBody>
          <a:bodyPr/>
          <a:lstStyle/>
          <a:p>
            <a:pPr algn="ctr"/>
            <a:r>
              <a:rPr lang="de-DE" sz="4000" dirty="0">
                <a:solidFill>
                  <a:srgbClr val="0F3277"/>
                </a:solidFill>
                <a:latin typeface="Droid Sans"/>
              </a:rPr>
              <a:t>Aktueller Zwischenstand</a:t>
            </a:r>
            <a:endParaRPr lang="de-DE" sz="4000" dirty="0">
              <a:latin typeface="Droid Sans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A19D1B4-3D7D-4599-849C-5821A4029E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24</a:t>
            </a:fld>
            <a:endParaRPr lang="de-DE"/>
          </a:p>
        </p:txBody>
      </p:sp>
      <p:pic>
        <p:nvPicPr>
          <p:cNvPr id="6" name="Grafik 5" descr="Workflow mit einfarbiger Füllung">
            <a:extLst>
              <a:ext uri="{FF2B5EF4-FFF2-40B4-BE49-F238E27FC236}">
                <a16:creationId xmlns:a16="http://schemas.microsoft.com/office/drawing/2014/main" id="{D42A9EFD-8D30-4A2C-ABF3-C660FDA754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29326" y="291068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327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D8314BB-70E7-4E95-9A31-FC46AD58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1452912"/>
            <a:ext cx="10272184" cy="792162"/>
          </a:xfrm>
        </p:spPr>
        <p:txBody>
          <a:bodyPr/>
          <a:lstStyle/>
          <a:p>
            <a:r>
              <a:rPr lang="de-DE" sz="2500" dirty="0">
                <a:latin typeface="Droid Sans"/>
              </a:rPr>
              <a:t>Zwischenstand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D6091DD-F2E6-43D6-BD3D-FDB5B294D9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5CEABB6-07DC-46E8-9B57-56EC44A396E5}" type="slidenum">
              <a:rPr lang="de-DE" smtClean="0"/>
              <a:pPr/>
              <a:t>25</a:t>
            </a:fld>
            <a:endParaRPr lang="de-DE"/>
          </a:p>
        </p:txBody>
      </p:sp>
      <p:pic>
        <p:nvPicPr>
          <p:cNvPr id="19" name="Bildplatzhalter 18" descr="Ein Bild, das Tisch, drinnen, aus Holz, Holz enthält.&#10;&#10;Automatisch generierte Beschreibung">
            <a:extLst>
              <a:ext uri="{FF2B5EF4-FFF2-40B4-BE49-F238E27FC236}">
                <a16:creationId xmlns:a16="http://schemas.microsoft.com/office/drawing/2014/main" id="{15F05FEC-54BA-4248-8E8D-ABED1857799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rcRect l="19411" r="19411"/>
          <a:stretch>
            <a:fillRect/>
          </a:stretch>
        </p:blipFill>
        <p:spPr>
          <a:xfrm>
            <a:off x="7683082" y="2089625"/>
            <a:ext cx="3402012" cy="3711575"/>
          </a:xfrm>
        </p:spPr>
      </p:pic>
      <p:sp>
        <p:nvSpPr>
          <p:cNvPr id="61" name="Textplatzhalter 10">
            <a:extLst>
              <a:ext uri="{FF2B5EF4-FFF2-40B4-BE49-F238E27FC236}">
                <a16:creationId xmlns:a16="http://schemas.microsoft.com/office/drawing/2014/main" id="{243B4527-E9DC-4DDE-B110-C239FD0564DA}"/>
              </a:ext>
            </a:extLst>
          </p:cNvPr>
          <p:cNvSpPr txBox="1">
            <a:spLocks/>
          </p:cNvSpPr>
          <p:nvPr/>
        </p:nvSpPr>
        <p:spPr>
          <a:xfrm>
            <a:off x="709922" y="2089625"/>
            <a:ext cx="4572000" cy="42663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Google Shape;175;p27">
            <a:extLst>
              <a:ext uri="{FF2B5EF4-FFF2-40B4-BE49-F238E27FC236}">
                <a16:creationId xmlns:a16="http://schemas.microsoft.com/office/drawing/2014/main" id="{0D975410-89E6-4EB3-80EC-2579BF2DA353}"/>
              </a:ext>
            </a:extLst>
          </p:cNvPr>
          <p:cNvSpPr txBox="1"/>
          <p:nvPr/>
        </p:nvSpPr>
        <p:spPr>
          <a:xfrm>
            <a:off x="606934" y="2245074"/>
            <a:ext cx="5749757" cy="2667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67" dirty="0">
                <a:latin typeface="Droid Sans"/>
              </a:rPr>
              <a:t>Einarbeitung in Python </a:t>
            </a:r>
            <a:r>
              <a:rPr lang="de-DE" sz="1870" dirty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Bibliotheken</a:t>
            </a:r>
            <a:endParaRPr sz="1870" dirty="0">
              <a:latin typeface="Droid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000" dirty="0">
              <a:solidFill>
                <a:schemeClr val="tx1"/>
              </a:solidFill>
              <a:latin typeface="Droid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70" dirty="0">
                <a:solidFill>
                  <a:schemeClr val="tx1"/>
                </a:solidFill>
                <a:latin typeface="Droid Sans"/>
              </a:rPr>
              <a:t>Grobe Übersicht durch erste Visualisierungen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70" dirty="0">
              <a:solidFill>
                <a:schemeClr val="tx1"/>
              </a:solidFill>
              <a:latin typeface="Droid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70" dirty="0">
                <a:solidFill>
                  <a:schemeClr val="tx1"/>
                </a:solidFill>
                <a:latin typeface="Droid Sans"/>
              </a:rPr>
              <a:t>Vergleich Grippe- und Coronawelle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70" dirty="0">
              <a:solidFill>
                <a:schemeClr val="tx1"/>
              </a:solidFill>
              <a:latin typeface="Droid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70" dirty="0">
                <a:solidFill>
                  <a:schemeClr val="tx1"/>
                </a:solidFill>
                <a:latin typeface="Droid Sans"/>
              </a:rPr>
              <a:t>Datenaufbereitung</a:t>
            </a:r>
          </a:p>
          <a:p>
            <a:endParaRPr sz="1867" dirty="0">
              <a:latin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3070187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081" y="1360670"/>
            <a:ext cx="10515600" cy="724535"/>
          </a:xfrm>
        </p:spPr>
        <p:txBody>
          <a:bodyPr rtlCol="0"/>
          <a:lstStyle/>
          <a:p>
            <a:pPr algn="l"/>
            <a:r>
              <a:rPr lang="de-DE" sz="2500" dirty="0">
                <a:latin typeface="Droid Sans"/>
              </a:rPr>
              <a:t>Statistik der Sterbefälle</a:t>
            </a:r>
            <a:br>
              <a:rPr lang="de-DE" sz="4000" dirty="0"/>
            </a:br>
            <a:endParaRPr lang="de-DE" sz="4000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1579" y="1875193"/>
            <a:ext cx="5029200" cy="457200"/>
          </a:xfrm>
        </p:spPr>
        <p:txBody>
          <a:bodyPr rtlCol="0">
            <a:normAutofit/>
          </a:bodyPr>
          <a:lstStyle/>
          <a:p>
            <a:pPr rtl="0"/>
            <a:r>
              <a:rPr lang="de-DE" dirty="0">
                <a:solidFill>
                  <a:schemeClr val="tx1"/>
                </a:solidFill>
                <a:latin typeface="Droid Sans"/>
              </a:rPr>
              <a:t>Anzahl der gestorbenen in Deutschland</a:t>
            </a:r>
          </a:p>
        </p:txBody>
      </p:sp>
      <p:graphicFrame>
        <p:nvGraphicFramePr>
          <p:cNvPr id="11" name="Tabel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98583280"/>
              </p:ext>
            </p:extLst>
          </p:nvPr>
        </p:nvGraphicFramePr>
        <p:xfrm>
          <a:off x="601578" y="2775364"/>
          <a:ext cx="4596064" cy="243173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149016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1149016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1052768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1245264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736004">
                <a:tc>
                  <a:txBody>
                    <a:bodyPr/>
                    <a:lstStyle/>
                    <a:p>
                      <a:pPr rtl="0"/>
                      <a:endParaRPr lang="de-DE" sz="1200" noProof="0" dirty="0"/>
                    </a:p>
                  </a:txBody>
                  <a:tcPr>
                    <a:solidFill>
                      <a:srgbClr val="0F32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sz="1200" noProof="0" dirty="0">
                          <a:solidFill>
                            <a:schemeClr val="bg1"/>
                          </a:solidFill>
                          <a:latin typeface="Droid Sans"/>
                        </a:rPr>
                        <a:t>Männlich</a:t>
                      </a:r>
                    </a:p>
                  </a:txBody>
                  <a:tcPr marL="95186" marR="95186" marT="47593" marB="47593" anchor="ctr">
                    <a:solidFill>
                      <a:srgbClr val="0F32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sz="1200" noProof="0" dirty="0">
                          <a:solidFill>
                            <a:schemeClr val="bg1"/>
                          </a:solidFill>
                          <a:latin typeface="Droid Sans"/>
                        </a:rPr>
                        <a:t>Weiblich</a:t>
                      </a:r>
                    </a:p>
                  </a:txBody>
                  <a:tcPr marL="95186" marR="95186" marT="47593" marB="47593" anchor="ctr">
                    <a:solidFill>
                      <a:srgbClr val="0F32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sz="1200" noProof="0" dirty="0">
                          <a:solidFill>
                            <a:schemeClr val="bg1"/>
                          </a:solidFill>
                          <a:latin typeface="Droid Sans"/>
                        </a:rPr>
                        <a:t>Insgesamt</a:t>
                      </a:r>
                    </a:p>
                  </a:txBody>
                  <a:tcPr marL="95186" marR="95186" marT="47593" marB="47593" anchor="ctr">
                    <a:solidFill>
                      <a:srgbClr val="0F32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423933">
                <a:tc>
                  <a:txBody>
                    <a:bodyPr/>
                    <a:lstStyle/>
                    <a:p>
                      <a:pPr algn="ctr" rtl="0"/>
                      <a:r>
                        <a:rPr lang="de-DE" sz="1200" noProof="0" dirty="0">
                          <a:latin typeface="Droid Sans"/>
                        </a:rPr>
                        <a:t>1990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de-DE" sz="1200" noProof="0" dirty="0">
                          <a:latin typeface="Droid Sans"/>
                        </a:rPr>
                        <a:t>425093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de-DE" sz="1200" noProof="0" dirty="0">
                          <a:latin typeface="Droid Sans"/>
                        </a:rPr>
                        <a:t>496352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de-DE" sz="1200" noProof="0" dirty="0">
                          <a:latin typeface="Droid Sans"/>
                        </a:rPr>
                        <a:t>921445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423933">
                <a:tc>
                  <a:txBody>
                    <a:bodyPr/>
                    <a:lstStyle/>
                    <a:p>
                      <a:pPr algn="ctr" rtl="0"/>
                      <a:r>
                        <a:rPr lang="de-DE" sz="1200" noProof="0" dirty="0">
                          <a:latin typeface="Droid Sans"/>
                        </a:rPr>
                        <a:t>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de-DE" sz="1200" noProof="0" dirty="0">
                          <a:latin typeface="Droid Sans"/>
                        </a:rPr>
                        <a:t>388981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noProof="0" dirty="0">
                          <a:latin typeface="Droid Sans"/>
                        </a:rPr>
                        <a:t>449816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noProof="0" dirty="0">
                          <a:latin typeface="Droid Sans"/>
                        </a:rPr>
                        <a:t>838797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423933">
                <a:tc>
                  <a:txBody>
                    <a:bodyPr/>
                    <a:lstStyle/>
                    <a:p>
                      <a:pPr algn="ctr" rtl="0"/>
                      <a:r>
                        <a:rPr lang="de-DE" sz="1200" noProof="0" dirty="0">
                          <a:latin typeface="Droid Sans"/>
                        </a:rPr>
                        <a:t>2010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de-DE" sz="1200" noProof="0" dirty="0">
                          <a:latin typeface="Droid Sans"/>
                        </a:rPr>
                        <a:t>409022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noProof="0" dirty="0">
                          <a:latin typeface="Droid Sans"/>
                        </a:rPr>
                        <a:t>449746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noProof="0" dirty="0">
                          <a:latin typeface="Droid Sans"/>
                        </a:rPr>
                        <a:t>858768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423933">
                <a:tc>
                  <a:txBody>
                    <a:bodyPr/>
                    <a:lstStyle/>
                    <a:p>
                      <a:pPr algn="ctr" rtl="0"/>
                      <a:r>
                        <a:rPr lang="de-DE" sz="1200" noProof="0" dirty="0">
                          <a:latin typeface="Droid Sans"/>
                        </a:rPr>
                        <a:t>2020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de-DE" sz="1200" noProof="0" dirty="0">
                          <a:latin typeface="Droid Sans"/>
                        </a:rPr>
                        <a:t>492797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noProof="0" dirty="0">
                          <a:latin typeface="Droid Sans"/>
                        </a:rPr>
                        <a:t>492775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noProof="0" dirty="0">
                          <a:latin typeface="Droid Sans"/>
                        </a:rPr>
                        <a:t>985572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Textplatzhalt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56309" y="1875193"/>
            <a:ext cx="5029200" cy="457200"/>
          </a:xfrm>
        </p:spPr>
        <p:txBody>
          <a:bodyPr rtlCol="0">
            <a:normAutofit/>
          </a:bodyPr>
          <a:lstStyle/>
          <a:p>
            <a:pPr rtl="0"/>
            <a:r>
              <a:rPr lang="de-DE" dirty="0">
                <a:solidFill>
                  <a:schemeClr val="tx1"/>
                </a:solidFill>
                <a:latin typeface="Droid Sans"/>
              </a:rPr>
              <a:t>Todesfälle in Deutschland seit 1990</a:t>
            </a:r>
          </a:p>
        </p:txBody>
      </p:sp>
      <p:graphicFrame>
        <p:nvGraphicFramePr>
          <p:cNvPr id="14" name="Inhaltsplatzhalter 13">
            <a:extLst>
              <a:ext uri="{FF2B5EF4-FFF2-40B4-BE49-F238E27FC236}">
                <a16:creationId xmlns:a16="http://schemas.microsoft.com/office/drawing/2014/main" id="{3DD296B5-BE0F-4600-A14B-9D7D9690CC04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862082782"/>
              </p:ext>
            </p:extLst>
          </p:nvPr>
        </p:nvGraphicFramePr>
        <p:xfrm>
          <a:off x="6455118" y="2458560"/>
          <a:ext cx="5029200" cy="3475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06D264B6-6D42-471A-A53D-33239AC08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t>26</a:t>
            </a:fld>
            <a:endParaRPr lang="de-DE" noProof="0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53B1F406-305B-4538-BD69-3D395690AF74}"/>
              </a:ext>
            </a:extLst>
          </p:cNvPr>
          <p:cNvSpPr txBox="1">
            <a:spLocks/>
          </p:cNvSpPr>
          <p:nvPr/>
        </p:nvSpPr>
        <p:spPr>
          <a:xfrm>
            <a:off x="601578" y="5425359"/>
            <a:ext cx="5029200" cy="101647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tx1"/>
                </a:solidFill>
                <a:latin typeface="Droid Sans"/>
              </a:rPr>
              <a:t>U-Förmiger Verlauf der Todesfälle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tx1"/>
                </a:solidFill>
                <a:latin typeface="Droid Sans"/>
              </a:rPr>
              <a:t>Demografischer Wandel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tx1"/>
                </a:solidFill>
                <a:latin typeface="Droid Sans"/>
              </a:rPr>
              <a:t>Dry Tinder Effekt</a:t>
            </a:r>
          </a:p>
        </p:txBody>
      </p:sp>
      <p:pic>
        <p:nvPicPr>
          <p:cNvPr id="5" name="Grafik 4" descr="Fragezeichen mit einfarbiger Füllung">
            <a:extLst>
              <a:ext uri="{FF2B5EF4-FFF2-40B4-BE49-F238E27FC236}">
                <a16:creationId xmlns:a16="http://schemas.microsoft.com/office/drawing/2014/main" id="{D07CAB42-E3F9-45B9-AB74-28247E4E20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38500" y="3429000"/>
            <a:ext cx="562232" cy="562232"/>
          </a:xfrm>
          <a:prstGeom prst="rect">
            <a:avLst/>
          </a:prstGeom>
        </p:spPr>
      </p:pic>
      <p:graphicFrame>
        <p:nvGraphicFramePr>
          <p:cNvPr id="13" name="Inhaltsplatzhalter 15">
            <a:extLst>
              <a:ext uri="{FF2B5EF4-FFF2-40B4-BE49-F238E27FC236}">
                <a16:creationId xmlns:a16="http://schemas.microsoft.com/office/drawing/2014/main" id="{2968FB66-3813-4FE2-A76E-C6632FB21D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5312828"/>
              </p:ext>
            </p:extLst>
          </p:nvPr>
        </p:nvGraphicFramePr>
        <p:xfrm>
          <a:off x="6505479" y="2458560"/>
          <a:ext cx="5029200" cy="3475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" name="Pfeil: nach unten 2">
            <a:extLst>
              <a:ext uri="{FF2B5EF4-FFF2-40B4-BE49-F238E27FC236}">
                <a16:creationId xmlns:a16="http://schemas.microsoft.com/office/drawing/2014/main" id="{284751B9-8337-4B1F-8127-3C37846EF3EA}"/>
              </a:ext>
            </a:extLst>
          </p:cNvPr>
          <p:cNvSpPr/>
          <p:nvPr/>
        </p:nvSpPr>
        <p:spPr>
          <a:xfrm>
            <a:off x="10326544" y="3027411"/>
            <a:ext cx="69595" cy="540069"/>
          </a:xfrm>
          <a:prstGeom prst="downArrow">
            <a:avLst/>
          </a:prstGeom>
          <a:solidFill>
            <a:srgbClr val="0F3277"/>
          </a:solidFill>
          <a:ln>
            <a:solidFill>
              <a:srgbClr val="0F32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: nach unten 15">
            <a:extLst>
              <a:ext uri="{FF2B5EF4-FFF2-40B4-BE49-F238E27FC236}">
                <a16:creationId xmlns:a16="http://schemas.microsoft.com/office/drawing/2014/main" id="{AB82941F-AC6F-4810-9463-84EE92C59853}"/>
              </a:ext>
            </a:extLst>
          </p:cNvPr>
          <p:cNvSpPr/>
          <p:nvPr/>
        </p:nvSpPr>
        <p:spPr>
          <a:xfrm>
            <a:off x="10562479" y="3027411"/>
            <a:ext cx="69595" cy="371298"/>
          </a:xfrm>
          <a:prstGeom prst="downArrow">
            <a:avLst/>
          </a:prstGeom>
          <a:solidFill>
            <a:srgbClr val="0F3277"/>
          </a:solidFill>
          <a:ln>
            <a:solidFill>
              <a:srgbClr val="0F32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C7CE37A-43B2-4E61-A86E-079FB0FF5C1F}"/>
              </a:ext>
            </a:extLst>
          </p:cNvPr>
          <p:cNvSpPr/>
          <p:nvPr/>
        </p:nvSpPr>
        <p:spPr>
          <a:xfrm>
            <a:off x="9937480" y="2901245"/>
            <a:ext cx="847724" cy="1261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>
                <a:latin typeface="Droid Sans"/>
              </a:rPr>
              <a:t>Grippewelle</a:t>
            </a:r>
          </a:p>
        </p:txBody>
      </p:sp>
      <p:pic>
        <p:nvPicPr>
          <p:cNvPr id="10" name="Google Shape;83;p10">
            <a:extLst>
              <a:ext uri="{FF2B5EF4-FFF2-40B4-BE49-F238E27FC236}">
                <a16:creationId xmlns:a16="http://schemas.microsoft.com/office/drawing/2014/main" id="{4DCB8D9B-0FDE-4035-BFC2-9C7FB37CD40D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05753" y="2455097"/>
            <a:ext cx="5029201" cy="3475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7716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  <p:bldGraphic spid="13" grpId="0">
        <p:bldAsOne/>
      </p:bldGraphic>
      <p:bldP spid="3" grpId="0" animBg="1"/>
      <p:bldP spid="16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916" y="1391758"/>
            <a:ext cx="10515600" cy="648335"/>
          </a:xfrm>
        </p:spPr>
        <p:txBody>
          <a:bodyPr rtlCol="0"/>
          <a:lstStyle/>
          <a:p>
            <a:pPr algn="l" rtl="0"/>
            <a:r>
              <a:rPr lang="de-DE" sz="2500" dirty="0">
                <a:latin typeface="Droid Sans"/>
              </a:rPr>
              <a:t>Todesfälle in Vergleich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353" y="2374446"/>
            <a:ext cx="3703320" cy="457200"/>
          </a:xfrm>
        </p:spPr>
        <p:txBody>
          <a:bodyPr rtlCol="0">
            <a:normAutofit/>
          </a:bodyPr>
          <a:lstStyle/>
          <a:p>
            <a:pPr algn="ctr" rtl="0"/>
            <a:r>
              <a:rPr lang="de-DE" dirty="0">
                <a:solidFill>
                  <a:schemeClr val="tx1"/>
                </a:solidFill>
                <a:latin typeface="Droid Sans"/>
              </a:rPr>
              <a:t>Todesfälle in Schweden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56008" y="2358950"/>
            <a:ext cx="3801586" cy="457200"/>
          </a:xfrm>
        </p:spPr>
        <p:txBody>
          <a:bodyPr rtlCol="0">
            <a:normAutofit/>
          </a:bodyPr>
          <a:lstStyle/>
          <a:p>
            <a:pPr algn="ctr" rtl="0"/>
            <a:r>
              <a:rPr lang="de-DE" dirty="0">
                <a:solidFill>
                  <a:schemeClr val="tx1"/>
                </a:solidFill>
                <a:latin typeface="Droid Sans"/>
              </a:rPr>
              <a:t>Todesfälle in Deutschland</a:t>
            </a:r>
          </a:p>
        </p:txBody>
      </p:sp>
      <p:graphicFrame>
        <p:nvGraphicFramePr>
          <p:cNvPr id="16" name="Inhaltsplatzhalter 15">
            <a:extLst>
              <a:ext uri="{FF2B5EF4-FFF2-40B4-BE49-F238E27FC236}">
                <a16:creationId xmlns:a16="http://schemas.microsoft.com/office/drawing/2014/main" id="{699C9499-F41E-4BCA-8D72-30E4212C05B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6285804"/>
              </p:ext>
            </p:extLst>
          </p:nvPr>
        </p:nvGraphicFramePr>
        <p:xfrm>
          <a:off x="556353" y="3301917"/>
          <a:ext cx="3355022" cy="28147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1AC8AA8-AE87-4538-9710-05E544110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>
                <a:latin typeface="Droid Sans"/>
              </a:rPr>
              <a:t>27</a:t>
            </a:fld>
            <a:endParaRPr lang="de-DE" noProof="0">
              <a:latin typeface="Droid Sans"/>
            </a:endParaRP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101EF138-CF82-4A40-A9E2-1E33FBE4C47C}"/>
              </a:ext>
            </a:extLst>
          </p:cNvPr>
          <p:cNvSpPr txBox="1">
            <a:spLocks/>
          </p:cNvSpPr>
          <p:nvPr/>
        </p:nvSpPr>
        <p:spPr>
          <a:xfrm>
            <a:off x="8239647" y="2358216"/>
            <a:ext cx="3703320" cy="457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>
                <a:solidFill>
                  <a:schemeClr val="tx1"/>
                </a:solidFill>
                <a:latin typeface="Droid Sans"/>
              </a:rPr>
              <a:t>Todesfälle in Frankreich</a:t>
            </a:r>
          </a:p>
        </p:txBody>
      </p:sp>
      <p:graphicFrame>
        <p:nvGraphicFramePr>
          <p:cNvPr id="18" name="Inhaltsplatzhalter 13">
            <a:extLst>
              <a:ext uri="{FF2B5EF4-FFF2-40B4-BE49-F238E27FC236}">
                <a16:creationId xmlns:a16="http://schemas.microsoft.com/office/drawing/2014/main" id="{C5C3B95C-0C73-47D7-86ED-37B3C04C0B23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8792551"/>
              </p:ext>
            </p:extLst>
          </p:nvPr>
        </p:nvGraphicFramePr>
        <p:xfrm>
          <a:off x="4308717" y="3301917"/>
          <a:ext cx="3355200" cy="28147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1" name="Inhaltsplatzhalter 13">
            <a:extLst>
              <a:ext uri="{FF2B5EF4-FFF2-40B4-BE49-F238E27FC236}">
                <a16:creationId xmlns:a16="http://schemas.microsoft.com/office/drawing/2014/main" id="{C0920DFF-B75D-4518-BD8A-54BE55ECB1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6380741"/>
              </p:ext>
            </p:extLst>
          </p:nvPr>
        </p:nvGraphicFramePr>
        <p:xfrm>
          <a:off x="8110303" y="3301917"/>
          <a:ext cx="3355200" cy="28147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A297BC71-C8E8-4184-9E5F-E3816919CE4C}"/>
              </a:ext>
            </a:extLst>
          </p:cNvPr>
          <p:cNvSpPr txBox="1">
            <a:spLocks/>
          </p:cNvSpPr>
          <p:nvPr/>
        </p:nvSpPr>
        <p:spPr>
          <a:xfrm>
            <a:off x="564064" y="2907209"/>
            <a:ext cx="1957241" cy="36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>
                <a:solidFill>
                  <a:schemeClr val="tx1"/>
                </a:solidFill>
                <a:latin typeface="Droid Sans"/>
              </a:rPr>
              <a:t>Lebenserwartung Ø82.96 J.  	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0A8D9D50-72BC-42AA-A880-6FA250D2B3C2}"/>
              </a:ext>
            </a:extLst>
          </p:cNvPr>
          <p:cNvSpPr txBox="1">
            <a:spLocks/>
          </p:cNvSpPr>
          <p:nvPr/>
        </p:nvSpPr>
        <p:spPr>
          <a:xfrm>
            <a:off x="2558231" y="2909041"/>
            <a:ext cx="1799708" cy="3651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100" dirty="0">
                <a:solidFill>
                  <a:schemeClr val="tx1"/>
                </a:solidFill>
                <a:latin typeface="Droid Sans"/>
              </a:rPr>
              <a:t>Einwohner  Ø10,20 Mio. </a:t>
            </a:r>
            <a:r>
              <a:rPr lang="de-DE" sz="1200" dirty="0">
                <a:solidFill>
                  <a:schemeClr val="tx1"/>
                </a:solidFill>
                <a:latin typeface="Droid Sans"/>
              </a:rPr>
              <a:t>	</a:t>
            </a:r>
          </a:p>
        </p:txBody>
      </p:sp>
      <p:sp>
        <p:nvSpPr>
          <p:cNvPr id="24" name="Textplatzhalter 6">
            <a:extLst>
              <a:ext uri="{FF2B5EF4-FFF2-40B4-BE49-F238E27FC236}">
                <a16:creationId xmlns:a16="http://schemas.microsoft.com/office/drawing/2014/main" id="{90594C01-F974-42E0-B79A-2E009411AB9C}"/>
              </a:ext>
            </a:extLst>
          </p:cNvPr>
          <p:cNvSpPr txBox="1">
            <a:spLocks/>
          </p:cNvSpPr>
          <p:nvPr/>
        </p:nvSpPr>
        <p:spPr>
          <a:xfrm>
            <a:off x="4315041" y="2888670"/>
            <a:ext cx="1946773" cy="3651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>
                <a:solidFill>
                  <a:schemeClr val="tx1"/>
                </a:solidFill>
                <a:latin typeface="Droid Sans"/>
              </a:rPr>
              <a:t>Lebenserwartung Ø81.02 J.	</a:t>
            </a:r>
          </a:p>
        </p:txBody>
      </p:sp>
      <p:sp>
        <p:nvSpPr>
          <p:cNvPr id="25" name="Textplatzhalter 6">
            <a:extLst>
              <a:ext uri="{FF2B5EF4-FFF2-40B4-BE49-F238E27FC236}">
                <a16:creationId xmlns:a16="http://schemas.microsoft.com/office/drawing/2014/main" id="{2BCEEF79-3765-41B9-AC4B-AFDF7FFF4136}"/>
              </a:ext>
            </a:extLst>
          </p:cNvPr>
          <p:cNvSpPr txBox="1">
            <a:spLocks/>
          </p:cNvSpPr>
          <p:nvPr/>
        </p:nvSpPr>
        <p:spPr>
          <a:xfrm>
            <a:off x="6337926" y="2898544"/>
            <a:ext cx="1735470" cy="3651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100" dirty="0">
                <a:solidFill>
                  <a:schemeClr val="tx1"/>
                </a:solidFill>
                <a:latin typeface="Droid Sans"/>
              </a:rPr>
              <a:t>Einwohner  Ø82.96 Mio. </a:t>
            </a:r>
            <a:r>
              <a:rPr lang="de-DE" sz="1200" dirty="0">
                <a:solidFill>
                  <a:schemeClr val="tx1"/>
                </a:solidFill>
                <a:latin typeface="Droid Sans"/>
              </a:rPr>
              <a:t>	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DA0912B6-AB7A-44AD-A1A3-9F5C8E77BFF8}"/>
              </a:ext>
            </a:extLst>
          </p:cNvPr>
          <p:cNvSpPr txBox="1">
            <a:spLocks/>
          </p:cNvSpPr>
          <p:nvPr/>
        </p:nvSpPr>
        <p:spPr>
          <a:xfrm>
            <a:off x="8116627" y="2888670"/>
            <a:ext cx="1946773" cy="3651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>
                <a:solidFill>
                  <a:schemeClr val="tx1"/>
                </a:solidFill>
                <a:latin typeface="Droid Sans"/>
              </a:rPr>
              <a:t>Lebenserwartung Ø82.29 J.	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EA10D72B-D7D4-4395-83E7-D05F0E9F493F}"/>
              </a:ext>
            </a:extLst>
          </p:cNvPr>
          <p:cNvSpPr txBox="1">
            <a:spLocks/>
          </p:cNvSpPr>
          <p:nvPr/>
        </p:nvSpPr>
        <p:spPr>
          <a:xfrm>
            <a:off x="10107777" y="2890856"/>
            <a:ext cx="1711912" cy="3651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100" dirty="0">
                <a:solidFill>
                  <a:schemeClr val="tx1"/>
                </a:solidFill>
                <a:latin typeface="Droid Sans"/>
              </a:rPr>
              <a:t>Einwohner  Ø64.73 Mio. </a:t>
            </a:r>
            <a:r>
              <a:rPr lang="de-DE" sz="1200" dirty="0">
                <a:solidFill>
                  <a:schemeClr val="tx1"/>
                </a:solidFill>
                <a:latin typeface="Droid Sans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248394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37" y="1366997"/>
            <a:ext cx="10266947" cy="648335"/>
          </a:xfrm>
        </p:spPr>
        <p:txBody>
          <a:bodyPr rtlCol="0"/>
          <a:lstStyle/>
          <a:p>
            <a:pPr algn="l" rtl="0"/>
            <a:r>
              <a:rPr lang="de-DE" sz="2500" dirty="0">
                <a:latin typeface="Droid Sans"/>
              </a:rPr>
              <a:t>Grippe vs. Corona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rtlCol="0">
            <a:normAutofit/>
          </a:bodyPr>
          <a:lstStyle/>
          <a:p>
            <a:pPr rtl="0"/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Droid Sans"/>
              </a:rPr>
              <a:t>Todesfälle in der Grippewelle 2018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rtlCol="0">
            <a:normAutofit/>
          </a:bodyPr>
          <a:lstStyle/>
          <a:p>
            <a:pPr rtl="0"/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Droid Sans"/>
              </a:rPr>
              <a:t>Todesfälle in der Coronawelle 2020/2021</a:t>
            </a:r>
          </a:p>
        </p:txBody>
      </p:sp>
      <p:graphicFrame>
        <p:nvGraphicFramePr>
          <p:cNvPr id="19" name="Inhaltsplatzhalter 18">
            <a:extLst>
              <a:ext uri="{FF2B5EF4-FFF2-40B4-BE49-F238E27FC236}">
                <a16:creationId xmlns:a16="http://schemas.microsoft.com/office/drawing/2014/main" id="{439905C6-BF45-4E03-B2DF-E69B3BA5B1AA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4178249038"/>
              </p:ext>
            </p:extLst>
          </p:nvPr>
        </p:nvGraphicFramePr>
        <p:xfrm>
          <a:off x="6467475" y="2641600"/>
          <a:ext cx="5029200" cy="3475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Inhaltsplatzhalter 15">
            <a:extLst>
              <a:ext uri="{FF2B5EF4-FFF2-40B4-BE49-F238E27FC236}">
                <a16:creationId xmlns:a16="http://schemas.microsoft.com/office/drawing/2014/main" id="{699C9499-F41E-4BCA-8D72-30E4212C05B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75650563"/>
              </p:ext>
            </p:extLst>
          </p:nvPr>
        </p:nvGraphicFramePr>
        <p:xfrm>
          <a:off x="706438" y="2641600"/>
          <a:ext cx="5029200" cy="3475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platzhalter 6">
            <a:extLst>
              <a:ext uri="{FF2B5EF4-FFF2-40B4-BE49-F238E27FC236}">
                <a16:creationId xmlns:a16="http://schemas.microsoft.com/office/drawing/2014/main" id="{7A4F47D6-B646-4ACB-8830-39EC9D615B2D}"/>
              </a:ext>
            </a:extLst>
          </p:cNvPr>
          <p:cNvSpPr txBox="1">
            <a:spLocks/>
          </p:cNvSpPr>
          <p:nvPr/>
        </p:nvSpPr>
        <p:spPr>
          <a:xfrm>
            <a:off x="706437" y="6116638"/>
            <a:ext cx="3215857" cy="457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Droid Sans"/>
              </a:rPr>
              <a:t>Daten wurden nicht altersbereinigt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1AC8AA8-AE87-4538-9710-05E544110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t>28</a:t>
            </a:fld>
            <a:endParaRPr lang="de-DE" noProof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27BE3406-A8E8-4D5D-B358-F7960156C18A}"/>
              </a:ext>
            </a:extLst>
          </p:cNvPr>
          <p:cNvSpPr txBox="1">
            <a:spLocks/>
          </p:cNvSpPr>
          <p:nvPr/>
        </p:nvSpPr>
        <p:spPr>
          <a:xfrm>
            <a:off x="6575760" y="6036470"/>
            <a:ext cx="2836862" cy="457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Droid Sans"/>
              </a:rPr>
              <a:t>Kalenderdaten</a:t>
            </a:r>
          </a:p>
        </p:txBody>
      </p:sp>
    </p:spTree>
    <p:extLst>
      <p:ext uri="{BB962C8B-B14F-4D97-AF65-F5344CB8AC3E}">
        <p14:creationId xmlns:p14="http://schemas.microsoft.com/office/powerpoint/2010/main" val="4609350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159F8-28CC-41C0-86BA-CEBA92076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08" y="3032919"/>
            <a:ext cx="10272184" cy="792162"/>
          </a:xfrm>
        </p:spPr>
        <p:txBody>
          <a:bodyPr/>
          <a:lstStyle/>
          <a:p>
            <a:pPr algn="ctr"/>
            <a:r>
              <a:rPr lang="de-DE" sz="4000" dirty="0">
                <a:solidFill>
                  <a:srgbClr val="0F3277"/>
                </a:solidFill>
                <a:latin typeface="Droid Sans"/>
              </a:rPr>
              <a:t>Ziel</a:t>
            </a:r>
            <a:endParaRPr lang="de-DE" sz="4000" dirty="0">
              <a:latin typeface="Droid Sans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A19D1B4-3D7D-4599-849C-5821A4029E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29</a:t>
            </a:fld>
            <a:endParaRPr lang="de-DE"/>
          </a:p>
        </p:txBody>
      </p:sp>
      <p:pic>
        <p:nvPicPr>
          <p:cNvPr id="5" name="Grafik 4" descr="Ambition mit einfarbiger Füllung">
            <a:extLst>
              <a:ext uri="{FF2B5EF4-FFF2-40B4-BE49-F238E27FC236}">
                <a16:creationId xmlns:a16="http://schemas.microsoft.com/office/drawing/2014/main" id="{6DB04672-0163-4097-945F-B7F09A9DC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3610" y="291068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144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159F8-28CC-41C0-86BA-CEBA92076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08" y="3032919"/>
            <a:ext cx="10272184" cy="792162"/>
          </a:xfrm>
        </p:spPr>
        <p:txBody>
          <a:bodyPr/>
          <a:lstStyle/>
          <a:p>
            <a:pPr algn="ctr"/>
            <a:r>
              <a:rPr lang="de-DE" sz="4000" dirty="0">
                <a:solidFill>
                  <a:srgbClr val="0F3277"/>
                </a:solidFill>
                <a:latin typeface="Droid Sans"/>
              </a:rPr>
              <a:t>Medizinischer Hintergrund</a:t>
            </a:r>
            <a:endParaRPr lang="de-DE" sz="4000" dirty="0">
              <a:latin typeface="Droid Sans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A19D1B4-3D7D-4599-849C-5821A4029E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</a:t>
            </a:fld>
            <a:endParaRPr lang="de-DE"/>
          </a:p>
        </p:txBody>
      </p:sp>
      <p:pic>
        <p:nvPicPr>
          <p:cNvPr id="6" name="Grafik 5" descr="Stethoskop mit einfarbiger Füllung">
            <a:extLst>
              <a:ext uri="{FF2B5EF4-FFF2-40B4-BE49-F238E27FC236}">
                <a16:creationId xmlns:a16="http://schemas.microsoft.com/office/drawing/2014/main" id="{306A3558-2082-43F7-9C18-5096F4593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76663" y="291068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153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EEFE977-4640-4E42-A691-4FBE75CA7B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67721" y="2808361"/>
            <a:ext cx="8629142" cy="1294455"/>
          </a:xfrm>
        </p:spPr>
        <p:txBody>
          <a:bodyPr/>
          <a:lstStyle/>
          <a:p>
            <a:pPr algn="just"/>
            <a:r>
              <a:rPr lang="de-DE" sz="2000" b="1" dirty="0">
                <a:latin typeface="Droid Sans"/>
              </a:rPr>
              <a:t>Analysieren, bewerten und visualisieren der Sterblichkeit in der</a:t>
            </a:r>
          </a:p>
          <a:p>
            <a:pPr algn="just"/>
            <a:r>
              <a:rPr lang="de-DE" sz="2000" b="1" dirty="0">
                <a:latin typeface="Droid Sans"/>
              </a:rPr>
              <a:t>Corona-Pandemie unter Berücksichtigung der Vorjahre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AEC354FD-C883-447C-B6F8-1A2E6C985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976" y="1496142"/>
            <a:ext cx="11731752" cy="1294455"/>
          </a:xfrm>
        </p:spPr>
        <p:txBody>
          <a:bodyPr/>
          <a:lstStyle/>
          <a:p>
            <a:r>
              <a:rPr lang="de-DE" sz="2500" dirty="0">
                <a:latin typeface="Droid Sans"/>
              </a:rPr>
              <a:t>Zielsetzung</a:t>
            </a:r>
          </a:p>
        </p:txBody>
      </p:sp>
      <p:pic>
        <p:nvPicPr>
          <p:cNvPr id="12" name="Grafik 11" descr="Route zwei Stecknadeln mit Weg mit einfarbiger Füllung">
            <a:extLst>
              <a:ext uri="{FF2B5EF4-FFF2-40B4-BE49-F238E27FC236}">
                <a16:creationId xmlns:a16="http://schemas.microsoft.com/office/drawing/2014/main" id="{6959E1BF-D6ED-4E1F-894C-E098424C2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8559" y="2412103"/>
            <a:ext cx="1336157" cy="133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063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159F8-28CC-41C0-86BA-CEBA92076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08" y="3032919"/>
            <a:ext cx="10272184" cy="792162"/>
          </a:xfrm>
        </p:spPr>
        <p:txBody>
          <a:bodyPr/>
          <a:lstStyle/>
          <a:p>
            <a:pPr algn="ctr"/>
            <a:r>
              <a:rPr lang="de-DE" sz="4000" dirty="0">
                <a:solidFill>
                  <a:srgbClr val="0F3277"/>
                </a:solidFill>
                <a:latin typeface="Droid Sans"/>
              </a:rPr>
              <a:t>Ausblick</a:t>
            </a:r>
            <a:endParaRPr lang="de-DE" sz="4000" dirty="0">
              <a:latin typeface="Droid Sans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A19D1B4-3D7D-4599-849C-5821A4029E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31</a:t>
            </a:fld>
            <a:endParaRPr lang="de-DE"/>
          </a:p>
        </p:txBody>
      </p:sp>
      <p:pic>
        <p:nvPicPr>
          <p:cNvPr id="6" name="Grafik 5" descr="Fernglas mit einfarbiger Füllung">
            <a:extLst>
              <a:ext uri="{FF2B5EF4-FFF2-40B4-BE49-F238E27FC236}">
                <a16:creationId xmlns:a16="http://schemas.microsoft.com/office/drawing/2014/main" id="{7DABF252-64BF-4B82-B373-B050DBED9E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0474" y="287458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5376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>
            <a:spLocks noGrp="1"/>
          </p:cNvSpPr>
          <p:nvPr>
            <p:ph type="title"/>
          </p:nvPr>
        </p:nvSpPr>
        <p:spPr>
          <a:xfrm>
            <a:off x="683575" y="1758750"/>
            <a:ext cx="5429400" cy="54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2500" dirty="0">
                <a:latin typeface="Droid Sans"/>
                <a:ea typeface="Droid Sans"/>
                <a:cs typeface="Droid Sans"/>
                <a:sym typeface="Droid Sans"/>
              </a:rPr>
              <a:t>Ausblick</a:t>
            </a:r>
            <a:endParaRPr dirty="0"/>
          </a:p>
        </p:txBody>
      </p:sp>
      <p:sp>
        <p:nvSpPr>
          <p:cNvPr id="90" name="Google Shape;90;p11"/>
          <p:cNvSpPr txBox="1">
            <a:spLocks noGrp="1"/>
          </p:cNvSpPr>
          <p:nvPr>
            <p:ph type="sldNum" idx="12"/>
          </p:nvPr>
        </p:nvSpPr>
        <p:spPr>
          <a:xfrm>
            <a:off x="8784299" y="6550026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de-DE"/>
              <a:t>7.1. Ausblick</a:t>
            </a:r>
            <a:endParaRPr/>
          </a:p>
        </p:txBody>
      </p:sp>
      <p:sp>
        <p:nvSpPr>
          <p:cNvPr id="91" name="Google Shape;91;p11"/>
          <p:cNvSpPr txBox="1"/>
          <p:nvPr/>
        </p:nvSpPr>
        <p:spPr>
          <a:xfrm>
            <a:off x="683575" y="2300550"/>
            <a:ext cx="89133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roid Sans"/>
              <a:buChar char="●"/>
            </a:pPr>
            <a:r>
              <a:rPr lang="de-DE" sz="2000" dirty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Mathematische Analyse der Kausalität.</a:t>
            </a:r>
            <a:endParaRPr sz="2000" dirty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roid Sans"/>
              <a:buChar char="●"/>
            </a:pPr>
            <a:r>
              <a:rPr lang="de-DE" sz="2000" dirty="0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Medizinerfreundliche Visualisierung mittels GUI oder Website.</a:t>
            </a:r>
            <a:endParaRPr sz="2000" dirty="0">
              <a:solidFill>
                <a:schemeClr val="dk1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pic>
        <p:nvPicPr>
          <p:cNvPr id="92" name="Google Shape;9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8495" y="3129701"/>
            <a:ext cx="2771072" cy="184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683568" y="1474664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dirty="0">
                <a:latin typeface="Droid Sans"/>
              </a:rPr>
              <a:t> </a:t>
            </a:r>
            <a:r>
              <a:rPr lang="de" sz="2500" dirty="0">
                <a:latin typeface="Droid Sans"/>
              </a:rPr>
              <a:t>Welchen Nutzen kann man aus den Daten ziehen?</a:t>
            </a:r>
            <a:endParaRPr sz="2500" dirty="0">
              <a:latin typeface="Droid Sans"/>
            </a:endParaRPr>
          </a:p>
          <a:p>
            <a:endParaRPr dirty="0">
              <a:latin typeface="Droid Sans"/>
            </a:endParaRPr>
          </a:p>
        </p:txBody>
      </p:sp>
      <p:sp>
        <p:nvSpPr>
          <p:cNvPr id="74" name="Google Shape;74;p16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4</a:t>
            </a:fld>
            <a:endParaRPr>
              <a:latin typeface="Droid Sans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825600" y="2134316"/>
            <a:ext cx="11366400" cy="3119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buSzPts val="1400"/>
              <a:buChar char="●"/>
            </a:pPr>
            <a:r>
              <a:rPr lang="de-DE" sz="1867" dirty="0">
                <a:latin typeface="Droid Sans"/>
              </a:rPr>
              <a:t>Rückschlüsse auf gesundheitliche Lage der Bevölkerung</a:t>
            </a:r>
          </a:p>
          <a:p>
            <a:pPr marL="609585"/>
            <a:endParaRPr lang="de-DE"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-DE" sz="1867" dirty="0">
                <a:latin typeface="Droid Sans"/>
              </a:rPr>
              <a:t>sterben viele Menschen verfrüht an Lungenkrankheiten? </a:t>
            </a:r>
          </a:p>
          <a:p>
            <a:pPr marL="1219170" lvl="1" indent="-423323">
              <a:buSzPts val="1400"/>
              <a:buChar char="○"/>
            </a:pPr>
            <a:r>
              <a:rPr lang="de-DE" sz="1867" dirty="0">
                <a:latin typeface="Droid Sans"/>
              </a:rPr>
              <a:t>Aufklärung der Jugend über Schäden durch Rauchen</a:t>
            </a:r>
          </a:p>
          <a:p>
            <a:pPr marL="1219170"/>
            <a:endParaRPr lang="de-DE"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-DE" sz="1867" dirty="0">
                <a:latin typeface="Droid Sans"/>
              </a:rPr>
              <a:t>In einer Region sterben Menschen häufiger an Krebs als in anderen Regionen?</a:t>
            </a:r>
          </a:p>
          <a:p>
            <a:pPr marL="1219170" lvl="1" indent="-423323">
              <a:buSzPts val="1400"/>
              <a:buChar char="○"/>
            </a:pPr>
            <a:r>
              <a:rPr lang="de-DE" sz="1867" dirty="0">
                <a:latin typeface="Droid Sans"/>
              </a:rPr>
              <a:t>Umweltanalyse, um Gesundheitsrisiken zu finden</a:t>
            </a:r>
          </a:p>
          <a:p>
            <a:pPr marL="1219170"/>
            <a:endParaRPr lang="de-DE"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-DE" sz="1867" dirty="0">
                <a:latin typeface="Droid Sans"/>
              </a:rPr>
              <a:t>Vergleich mit anderen Ländern um Maßnahmen zu Bewerten</a:t>
            </a:r>
          </a:p>
          <a:p>
            <a:pPr marL="1219170" lvl="1" indent="-423323">
              <a:buSzPts val="1400"/>
              <a:buChar char="○"/>
            </a:pPr>
            <a:r>
              <a:rPr lang="de-DE" sz="1867" dirty="0" err="1">
                <a:latin typeface="Droid Sans"/>
              </a:rPr>
              <a:t>z.B</a:t>
            </a:r>
            <a:r>
              <a:rPr lang="de-DE" sz="1867" dirty="0">
                <a:latin typeface="Droid Sans"/>
              </a:rPr>
              <a:t> Tempolimit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dirty="0">
                <a:latin typeface="Droid Sans"/>
              </a:rPr>
              <a:t> </a:t>
            </a:r>
            <a:r>
              <a:rPr lang="de" sz="2500" dirty="0">
                <a:latin typeface="Droid Sans"/>
              </a:rPr>
              <a:t>Die Quellen unserer Daten</a:t>
            </a:r>
            <a:endParaRPr sz="2500" dirty="0">
              <a:latin typeface="Droid Sans"/>
            </a:endParaRPr>
          </a:p>
          <a:p>
            <a:pPr indent="609585"/>
            <a:endParaRPr sz="1867" dirty="0">
              <a:latin typeface="Droid Sans"/>
            </a:endParaRPr>
          </a:p>
          <a:p>
            <a:pPr indent="609585"/>
            <a:r>
              <a:rPr lang="de" sz="1867" dirty="0">
                <a:latin typeface="Droid Sans"/>
              </a:rPr>
              <a:t>Destatis</a:t>
            </a:r>
            <a:endParaRPr sz="1867" dirty="0">
              <a:latin typeface="Droid Sans"/>
            </a:endParaRPr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5</a:t>
            </a:fld>
            <a:endParaRPr>
              <a:latin typeface="Droid Sans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1291167" y="3492533"/>
            <a:ext cx="7895200" cy="2257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Deutsches Statistikinformationssystem, besser bekannt als: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Statistisches Bundesamt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Gesetzlich verpflichtet Daten neutral und objektiv zu erheben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1219170"/>
            <a:endParaRPr sz="1867" dirty="0">
              <a:latin typeface="Droid Sans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1166" y="2277366"/>
            <a:ext cx="3623733" cy="950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dirty="0">
                <a:latin typeface="Droid Sans"/>
              </a:rPr>
              <a:t> </a:t>
            </a:r>
            <a:r>
              <a:rPr lang="de" sz="2500" dirty="0">
                <a:latin typeface="Droid Sans"/>
              </a:rPr>
              <a:t>Die Quellen unserer Daten</a:t>
            </a:r>
            <a:endParaRPr sz="2500" dirty="0">
              <a:latin typeface="Droid Sans"/>
            </a:endParaRPr>
          </a:p>
          <a:p>
            <a:pPr indent="609585"/>
            <a:endParaRPr sz="1867" dirty="0">
              <a:latin typeface="Droid Sans"/>
            </a:endParaRPr>
          </a:p>
          <a:p>
            <a:pPr indent="609585">
              <a:lnSpc>
                <a:spcPct val="100000"/>
              </a:lnSpc>
            </a:pPr>
            <a:r>
              <a:rPr lang="de" sz="1867" dirty="0">
                <a:latin typeface="Droid Sans"/>
              </a:rPr>
              <a:t>Robert-Koch-Institut</a:t>
            </a:r>
            <a:endParaRPr sz="1867" dirty="0">
              <a:latin typeface="Droid Sans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92" name="Google Shape;92;p18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6</a:t>
            </a:fld>
            <a:endParaRPr>
              <a:latin typeface="Droid Sans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1291167" y="3416817"/>
            <a:ext cx="8234000" cy="2257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RKI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nutzt eigene Quellen, z.B Meldesystem gemäß Infektionsschutzgesetz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wird häufig für Todeszahlen bezüglich Covid-19 kritisiert</a:t>
            </a:r>
            <a:endParaRPr sz="1867" dirty="0">
              <a:latin typeface="Droid Sans"/>
            </a:endParaRPr>
          </a:p>
          <a:p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432" y="2189702"/>
            <a:ext cx="4295133" cy="1299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184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sz="2500" dirty="0">
                <a:latin typeface="Droid Sans"/>
              </a:rPr>
              <a:t>Sterbefall</a:t>
            </a:r>
            <a:endParaRPr sz="2500" dirty="0">
              <a:latin typeface="Droid Sans"/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435" cy="18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101" name="Google Shape;101;p19"/>
          <p:cNvSpPr txBox="1">
            <a:spLocks noGrp="1"/>
          </p:cNvSpPr>
          <p:nvPr>
            <p:ph type="sldNum" idx="12"/>
          </p:nvPr>
        </p:nvSpPr>
        <p:spPr>
          <a:xfrm>
            <a:off x="8112224" y="654050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7</a:t>
            </a:fld>
            <a:endParaRPr>
              <a:latin typeface="Droid Sans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861260" y="2783706"/>
            <a:ext cx="9916800" cy="1970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Mensch ist gestorben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Medizinische Untersuchung durch Arzt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alle essentiellen Lebensfunktionen endgültig verloren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667" y="1713567"/>
            <a:ext cx="3528267" cy="459413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A2E5499-6802-449C-8735-27CF4A72E2DB}"/>
              </a:ext>
            </a:extLst>
          </p:cNvPr>
          <p:cNvSpPr/>
          <p:nvPr/>
        </p:nvSpPr>
        <p:spPr>
          <a:xfrm>
            <a:off x="10348157" y="5942575"/>
            <a:ext cx="1215190" cy="365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sz="2500" dirty="0">
                <a:latin typeface="Droid Sans"/>
              </a:rPr>
              <a:t>Sterblichkeit</a:t>
            </a:r>
            <a:endParaRPr sz="2500" dirty="0">
              <a:latin typeface="Droid Sans"/>
            </a:endParaRPr>
          </a:p>
        </p:txBody>
      </p:sp>
      <p:sp>
        <p:nvSpPr>
          <p:cNvPr id="109" name="Google Shape;109;p20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8</a:t>
            </a:fld>
            <a:endParaRPr>
              <a:latin typeface="Droid Sans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2253600" y="2752967"/>
            <a:ext cx="7684800" cy="168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Sterbefälle bezogen auf Bevölkerung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begrenzt auf einen Zeitraum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meist in X pro 100.000 Einwohner angegeben</a:t>
            </a:r>
            <a:endParaRPr sz="1867" dirty="0">
              <a:latin typeface="Droid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683568" y="1758741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" dirty="0">
                <a:latin typeface="Droid Sans"/>
              </a:rPr>
              <a:t> </a:t>
            </a:r>
            <a:r>
              <a:rPr lang="de" sz="2500" dirty="0">
                <a:latin typeface="Droid Sans"/>
              </a:rPr>
              <a:t>Altersbereinigung</a:t>
            </a:r>
            <a:endParaRPr sz="2500" dirty="0">
              <a:latin typeface="Droid Sans"/>
            </a:endParaRPr>
          </a:p>
        </p:txBody>
      </p:sp>
      <p:sp>
        <p:nvSpPr>
          <p:cNvPr id="117" name="Google Shape;117;p21"/>
          <p:cNvSpPr txBox="1">
            <a:spLocks noGrp="1"/>
          </p:cNvSpPr>
          <p:nvPr>
            <p:ph type="ftr" idx="11"/>
          </p:nvPr>
        </p:nvSpPr>
        <p:spPr>
          <a:xfrm>
            <a:off x="683568" y="6588089"/>
            <a:ext cx="68876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de">
                <a:latin typeface="Droid Sans"/>
              </a:rPr>
              <a:t>Hochschule Mannheim University of Applied Sciences</a:t>
            </a:r>
            <a:endParaRPr>
              <a:latin typeface="Droid Sans"/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sldNum" idx="12"/>
          </p:nvPr>
        </p:nvSpPr>
        <p:spPr>
          <a:xfrm>
            <a:off x="8112224" y="6540501"/>
            <a:ext cx="2133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de">
                <a:latin typeface="Droid Sans"/>
              </a:rPr>
              <a:pPr/>
              <a:t>9</a:t>
            </a:fld>
            <a:endParaRPr>
              <a:latin typeface="Droid Sans"/>
            </a:endParaRPr>
          </a:p>
        </p:txBody>
      </p:sp>
      <p:sp>
        <p:nvSpPr>
          <p:cNvPr id="119" name="Google Shape;119;p21"/>
          <p:cNvSpPr txBox="1"/>
          <p:nvPr/>
        </p:nvSpPr>
        <p:spPr>
          <a:xfrm>
            <a:off x="1274333" y="2548634"/>
            <a:ext cx="6712000" cy="53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1867">
              <a:latin typeface="Droid Sans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1352167" y="2782134"/>
            <a:ext cx="9270400" cy="3119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Sterblichkeiten unabhängig der Altersstrukturen in der Bevölkerung vergleichbar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Unterscheidung zwischen direkt und indirekt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latin typeface="Droid Sans"/>
              </a:rPr>
              <a:t>Nutzung einer “Standardbevölkerung”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 indent="-423323">
              <a:buSzPts val="1400"/>
              <a:buChar char="●"/>
            </a:pPr>
            <a:r>
              <a:rPr lang="de" sz="1867" dirty="0">
                <a:solidFill>
                  <a:schemeClr val="dk1"/>
                </a:solidFill>
                <a:latin typeface="Droid Sans"/>
              </a:rPr>
              <a:t>Bevölkerung in 5-Jahres Gruppen unterteilen</a:t>
            </a:r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609585"/>
            <a:endParaRPr sz="1867" dirty="0">
              <a:latin typeface="Droid Sans"/>
            </a:endParaRPr>
          </a:p>
          <a:p>
            <a:pPr marL="1219170"/>
            <a:endParaRPr sz="1867" dirty="0">
              <a:latin typeface="Droid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SMA_021_WIN_081216">
  <a:themeElements>
    <a:clrScheme name="Standarddesign 1">
      <a:dk1>
        <a:srgbClr val="000000"/>
      </a:dk1>
      <a:lt1>
        <a:srgbClr val="FFFFFF"/>
      </a:lt1>
      <a:dk2>
        <a:srgbClr val="0F3277"/>
      </a:dk2>
      <a:lt2>
        <a:srgbClr val="143255"/>
      </a:lt2>
      <a:accent1>
        <a:srgbClr val="4876A8"/>
      </a:accent1>
      <a:accent2>
        <a:srgbClr val="32578A"/>
      </a:accent2>
      <a:accent3>
        <a:srgbClr val="FFFFFF"/>
      </a:accent3>
      <a:accent4>
        <a:srgbClr val="000000"/>
      </a:accent4>
      <a:accent5>
        <a:srgbClr val="B1BDD1"/>
      </a:accent5>
      <a:accent6>
        <a:srgbClr val="2C4E7D"/>
      </a:accent6>
      <a:hlink>
        <a:srgbClr val="649FCA"/>
      </a:hlink>
      <a:folHlink>
        <a:srgbClr val="C6E5E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965</Words>
  <Application>Microsoft Office PowerPoint</Application>
  <PresentationFormat>Breitbild</PresentationFormat>
  <Paragraphs>294</Paragraphs>
  <Slides>32</Slides>
  <Notes>24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6" baseType="lpstr">
      <vt:lpstr>Arial</vt:lpstr>
      <vt:lpstr>Droid Sans</vt:lpstr>
      <vt:lpstr>Whitney</vt:lpstr>
      <vt:lpstr>HSMA_021_WIN_081216</vt:lpstr>
      <vt:lpstr>Gruppe 1: Zwischenstand SW3</vt:lpstr>
      <vt:lpstr>PowerPoint-Präsentation</vt:lpstr>
      <vt:lpstr>Medizinischer Hintergrund</vt:lpstr>
      <vt:lpstr> Welchen Nutzen kann man aus den Daten ziehen? </vt:lpstr>
      <vt:lpstr> Die Quellen unserer Daten  Destatis</vt:lpstr>
      <vt:lpstr> Die Quellen unserer Daten  Robert-Koch-Institut</vt:lpstr>
      <vt:lpstr>Sterbefall</vt:lpstr>
      <vt:lpstr>Sterblichkeit</vt:lpstr>
      <vt:lpstr> Altersbereinigung</vt:lpstr>
      <vt:lpstr> Altersbereinigung   Standardbevölkerung</vt:lpstr>
      <vt:lpstr> Altersbereinigung   Direkte Altersbereinigung</vt:lpstr>
      <vt:lpstr> Altersbereinigung   Direkte Altersbereinigung</vt:lpstr>
      <vt:lpstr> Altersbereinigung   Indirekte Altersbereinigung</vt:lpstr>
      <vt:lpstr> Altersbereinigung   Indirekte Altersbereinigung</vt:lpstr>
      <vt:lpstr>Alternative Metrik   Verlorene (gesunde) Lebenszeit </vt:lpstr>
      <vt:lpstr>Informatischer Hintergrund</vt:lpstr>
      <vt:lpstr>PowerPoint-Präsentation</vt:lpstr>
      <vt:lpstr>Datenmengen werden auch in der Medizin immer größer und lassen sich nur noch mithilfe von Computern verwerten.</vt:lpstr>
      <vt:lpstr>Python ist eine generische Programmiersprache mit großer Entwickler Gemeinschaft Laut TIOBE Index ist Python momentan die weltweit beliebteste Programmiersprache </vt:lpstr>
      <vt:lpstr>Standard Data Science Stack for Python: NumPy, Pandas, Matplotlib, Seaborn. Predictive Analytics Fähigkeiten werden via Scikit-learn bereitgestellt.</vt:lpstr>
      <vt:lpstr>Aufgabenverteilung</vt:lpstr>
      <vt:lpstr>Vorgehensplan und Aufgabenaufteilung</vt:lpstr>
      <vt:lpstr>Zeitplanung mittels SCRUM</vt:lpstr>
      <vt:lpstr>Aktueller Zwischenstand</vt:lpstr>
      <vt:lpstr>Zwischenstand</vt:lpstr>
      <vt:lpstr>Statistik der Sterbefälle </vt:lpstr>
      <vt:lpstr>Todesfälle in Vergleich</vt:lpstr>
      <vt:lpstr>Grippe vs. Corona</vt:lpstr>
      <vt:lpstr>Ziel</vt:lpstr>
      <vt:lpstr>Zielsetzung</vt:lpstr>
      <vt:lpstr>Ausblick</vt:lpstr>
      <vt:lpstr>Ausblick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Gruppe 1: Zwischenstand SW3</dc:title>
  <dc:creator>Mike Sickmiller</dc:creator>
  <cp:lastModifiedBy>Mike Sickmiller</cp:lastModifiedBy>
  <cp:revision>13</cp:revision>
  <dcterms:modified xsi:type="dcterms:W3CDTF">2022-04-05T10:47:47Z</dcterms:modified>
</cp:coreProperties>
</file>